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69" r:id="rId3"/>
    <p:sldId id="282" r:id="rId4"/>
    <p:sldId id="278" r:id="rId5"/>
    <p:sldId id="280" r:id="rId6"/>
    <p:sldId id="283" r:id="rId7"/>
    <p:sldId id="288" r:id="rId8"/>
    <p:sldId id="287" r:id="rId9"/>
    <p:sldId id="284" r:id="rId10"/>
    <p:sldId id="285" r:id="rId11"/>
    <p:sldId id="286" r:id="rId12"/>
    <p:sldId id="279" r:id="rId13"/>
    <p:sldId id="289" r:id="rId14"/>
    <p:sldId id="264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4660"/>
  </p:normalViewPr>
  <p:slideViewPr>
    <p:cSldViewPr>
      <p:cViewPr varScale="1">
        <p:scale>
          <a:sx n="63" d="100"/>
          <a:sy n="63" d="100"/>
        </p:scale>
        <p:origin x="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92AF-41B3-4B34-A5E4-335AFDA47FC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8F58-DD5C-4686-A731-4028E113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BE5E-12AC-45DA-8E2D-3294F5B2D6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0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13E3-5B04-4DFF-8537-49210549BE3D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4B07-3CA6-4398-9E4E-EA4B7701D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pedsovet.su/publ/47-1-0-4151&amp;sa=D&amp;ust=1489910523130000&amp;usg=AFQjCNHJRyqEnqg2GFe4sj8eiBB19yWb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siholog-emel1@mail.ru" TargetMode="External"/><Relationship Id="rId2" Type="http://schemas.openxmlformats.org/officeDocument/2006/relationships/hyperlink" Target="mailto:nickolya33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emel1.ru/asp/blog/index.asp?main=blog&amp;id_member=103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83" y="116632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Адаптация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49" y="764705"/>
            <a:ext cx="82296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Адаптация</a:t>
            </a:r>
            <a:r>
              <a:rPr lang="ru-RU" dirty="0">
                <a:solidFill>
                  <a:schemeClr val="bg1"/>
                </a:solidFill>
              </a:rPr>
              <a:t> – это приспособление организма к новым или к изменившимся условиям жизни.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У первоклассников изменяются: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</a:rPr>
              <a:t>социальное окружение (</a:t>
            </a:r>
            <a:r>
              <a:rPr lang="ru-RU" sz="2800" dirty="0">
                <a:solidFill>
                  <a:schemeClr val="bg1"/>
                </a:solidFill>
              </a:rPr>
              <a:t>с детского сада, воспитателей или домашнего окружения на школу, учеников, учителей)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</a:rPr>
              <a:t> система деятельности </a:t>
            </a:r>
            <a:r>
              <a:rPr lang="ru-RU" sz="2800" dirty="0">
                <a:solidFill>
                  <a:schemeClr val="bg1"/>
                </a:solidFill>
              </a:rPr>
              <a:t>(с игровой на учебную). </a:t>
            </a: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1282"/>
            <a:ext cx="1944216" cy="20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5432"/>
            <a:ext cx="5328592" cy="6953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период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8139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Начало обучения – это прежде всего большие нагрузки.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Признаки переутомления</a:t>
            </a:r>
            <a:r>
              <a:rPr lang="ru-RU" dirty="0">
                <a:solidFill>
                  <a:schemeClr val="bg1"/>
                </a:solidFill>
              </a:rPr>
              <a:t>: беспокойность, раздражительность, импульсивность или вялость, сонливость, малоподвижность, слезливость. Необходимо:</a:t>
            </a:r>
          </a:p>
          <a:p>
            <a:r>
              <a:rPr lang="ru-RU" dirty="0">
                <a:solidFill>
                  <a:schemeClr val="bg1"/>
                </a:solidFill>
              </a:rPr>
              <a:t>Щадящий режим (сохранения дневного сна или отдыха, совместные прогулки)</a:t>
            </a:r>
          </a:p>
          <a:p>
            <a:r>
              <a:rPr lang="ru-RU" dirty="0">
                <a:solidFill>
                  <a:schemeClr val="bg1"/>
                </a:solidFill>
              </a:rPr>
              <a:t>Ограничение возбуждающих мероприятий (цирк, походы в гости и </a:t>
            </a:r>
            <a:r>
              <a:rPr lang="ru-RU" dirty="0" err="1">
                <a:solidFill>
                  <a:schemeClr val="bg1"/>
                </a:solidFill>
              </a:rPr>
              <a:t>т.д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r>
              <a:rPr lang="ru-RU" dirty="0">
                <a:solidFill>
                  <a:schemeClr val="bg1"/>
                </a:solidFill>
              </a:rPr>
              <a:t>Ограничение времени проведенным за компьютером и телевизором (заменить на подвижные виды деятельности: бег, плаванье, спорт. секции)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60" y="172585"/>
            <a:ext cx="1820888" cy="16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9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5432"/>
            <a:ext cx="5328592" cy="6953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период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13" y="2173654"/>
            <a:ext cx="8568952" cy="42076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Самое важное в профилактике переутомления это избегание многочасового выполнения домашнего задания. </a:t>
            </a:r>
          </a:p>
          <a:p>
            <a:pPr marL="1800225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Лучшая рекомендация – выполнение домашнего задания не больше 1 час с перерывами на физкультминутки. </a:t>
            </a:r>
          </a:p>
          <a:p>
            <a:pPr marL="1800225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В форме беседы: «Покажи что вы изучали, как у тебя получилось, хочешь потренироваться вместе?»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60" y="172585"/>
            <a:ext cx="1820888" cy="16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ºÐ°ÑÑÐ¸Ð½ÐºÐ° ÑÐºÐ¾Ð»ÑÐ½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200573" cy="23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9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89" y="250761"/>
            <a:ext cx="8280920" cy="697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Рекомендации родителям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895" y="980728"/>
            <a:ext cx="8964488" cy="568863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Поддерживайте становление ребенка учеником</a:t>
            </a:r>
            <a:r>
              <a:rPr lang="ru-RU" sz="2600" dirty="0">
                <a:solidFill>
                  <a:schemeClr val="bg1"/>
                </a:solidFill>
              </a:rPr>
              <a:t>. Объясните ребенку правила и нормы, которым нужно следовать в учебном заведении, помогите осознать важность их соблюдения.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Поддерживайте ребенка во всех трудностях</a:t>
            </a:r>
            <a:r>
              <a:rPr lang="ru-RU" sz="2600" dirty="0">
                <a:solidFill>
                  <a:schemeClr val="bg1"/>
                </a:solidFill>
              </a:rPr>
              <a:t>, с которыми он столкнется в школе. Дайте ему осознать, что каждый может ошибаться, но это не значит, что нужно сдаваться.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Помните, что </a:t>
            </a:r>
            <a:r>
              <a:rPr lang="ru-RU" sz="2600" b="1" u="sng" dirty="0">
                <a:solidFill>
                  <a:schemeClr val="bg1"/>
                </a:solidFill>
                <a:hlinkClick r:id="rId2"/>
              </a:rPr>
              <a:t>похвала — это стимул к новым победам</a:t>
            </a:r>
            <a:r>
              <a:rPr lang="ru-RU" sz="2600" dirty="0">
                <a:solidFill>
                  <a:schemeClr val="bg1"/>
                </a:solidFill>
              </a:rPr>
              <a:t>. Старайтесь в любой работе находить повод для похвалы.</a:t>
            </a:r>
          </a:p>
          <a:p>
            <a:r>
              <a:rPr lang="ru-RU" sz="2600" dirty="0">
                <a:solidFill>
                  <a:schemeClr val="bg1"/>
                </a:solidFill>
              </a:rPr>
              <a:t>С началом школьной жизни, у первоклассника появляется новый авторитет — учитель. Уважайте мнение ребенка о нем, не допускайте при нем никакой критики школы или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249850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-4815"/>
            <a:ext cx="8280920" cy="697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Рекомендации родителям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50866"/>
            <a:ext cx="8964488" cy="568863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Правильная организация времени поможет больше успеть. С</a:t>
            </a:r>
            <a:r>
              <a:rPr lang="ru-RU" sz="2600" dirty="0">
                <a:solidFill>
                  <a:schemeClr val="bg1"/>
                </a:solidFill>
              </a:rPr>
              <a:t>делайте так, чтобы у ребенка оставалось время для игр и отдыха. 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Помните, что каждый ребенок индивидуален</a:t>
            </a:r>
            <a:r>
              <a:rPr lang="ru-RU" sz="2600" dirty="0">
                <a:solidFill>
                  <a:schemeClr val="bg1"/>
                </a:solidFill>
              </a:rPr>
              <a:t>. Не нужно сравнивать успехи своего малыша с другими и тем более приводить ему в пример кого-то. Такое поведение приведет лишь к снижению уверенности в себе и страхам перед учебой.</a:t>
            </a:r>
          </a:p>
          <a:p>
            <a:r>
              <a:rPr lang="ru-RU" sz="2600" b="1" dirty="0">
                <a:solidFill>
                  <a:schemeClr val="bg1"/>
                </a:solidFill>
              </a:rPr>
              <a:t>Если поведение ребенка дает вам повод для беспокойства</a:t>
            </a:r>
            <a:r>
              <a:rPr lang="ru-RU" sz="2600" dirty="0">
                <a:solidFill>
                  <a:schemeClr val="bg1"/>
                </a:solidFill>
              </a:rPr>
              <a:t>, поговорите об этом с учителем или психологом. Профессиональные рекомендации родителям первоклассников в период адаптации помогут легче пережить непростой этап. </a:t>
            </a:r>
          </a:p>
        </p:txBody>
      </p:sp>
    </p:spTree>
    <p:extLst>
      <p:ext uri="{BB962C8B-B14F-4D97-AF65-F5344CB8AC3E}">
        <p14:creationId xmlns:p14="http://schemas.microsoft.com/office/powerpoint/2010/main" val="246698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19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Адаптация закончена, если: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75533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у ребенка стабильное положительное </a:t>
            </a:r>
            <a:r>
              <a:rPr lang="ru-RU" dirty="0" err="1">
                <a:solidFill>
                  <a:schemeClr val="bg1"/>
                </a:solidFill>
              </a:rPr>
              <a:t>психо</a:t>
            </a:r>
            <a:r>
              <a:rPr lang="ru-RU" dirty="0">
                <a:solidFill>
                  <a:schemeClr val="bg1"/>
                </a:solidFill>
              </a:rPr>
              <a:t>-эмоциональное состояние в течение учебной недели,  т.е. ученик в основном пребывает в хорошем настроении, активно работает, взаимодействует со взрослыми и сверстниками, соблюдает режим дня, хорошо кушает и спокойно спит.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99750" l="308" r="100000">
                        <a14:foregroundMark x1="64308" y1="56500" x2="64308" y2="56500"/>
                        <a14:foregroundMark x1="64308" y1="43000" x2="64308" y2="43000"/>
                        <a14:foregroundMark x1="67846" y1="88500" x2="67846" y2="88500"/>
                        <a14:foregroundMark x1="69692" y1="86000" x2="69692" y2="86000"/>
                        <a14:foregroundMark x1="59077" y1="96750" x2="59077" y2="96750"/>
                        <a14:foregroundMark x1="59846" y1="91000" x2="59846" y2="91000"/>
                        <a14:foregroundMark x1="3385" y1="26250" x2="3385" y2="26250"/>
                        <a14:backgroundMark x1="34462" y1="66250" x2="34462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3861048"/>
            <a:ext cx="4628727" cy="2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9221"/>
            <a:ext cx="610359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Контактные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Педагог-психолог: Куприянова Ольга Викторовна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Кабинет 2-22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Телефон 8-950-403-77-14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Емейл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личный: </a:t>
            </a:r>
            <a:r>
              <a:rPr lang="en-US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  <a:hlinkClick r:id="rId2"/>
              </a:rPr>
              <a:t>nickolya33@mail.ru</a:t>
            </a:r>
            <a:endParaRPr lang="ru-RU" sz="2800" dirty="0">
              <a:solidFill>
                <a:schemeClr val="bg1"/>
              </a:solidFill>
              <a:cs typeface="Aharoni" pitchFamily="2" charset="-79"/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Емейл</a:t>
            </a:r>
            <a:r>
              <a:rPr lang="ru-RU" sz="2800" dirty="0">
                <a:solidFill>
                  <a:schemeClr val="bg1"/>
                </a:solidFill>
              </a:rPr>
              <a:t> психолога: </a:t>
            </a:r>
            <a:r>
              <a:rPr lang="en-US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  <a:hlinkClick r:id="rId3"/>
              </a:rPr>
              <a:t>psiholog-emel1@mail.ru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ru-RU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  <a:hlinkClick r:id="rId4"/>
              </a:rPr>
              <a:t>Блог психолога на школьном сайте:</a:t>
            </a:r>
            <a:r>
              <a:rPr lang="ru-RU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emel1.ru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0" y="4725144"/>
            <a:ext cx="5242768" cy="16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9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38722" cy="16409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Цель адаптационного периода – помочь ребятам познакомиться друг с другом, с учителями, с новой учебной ситуацией, со школой и школьными правилами.</a:t>
            </a:r>
          </a:p>
        </p:txBody>
      </p:sp>
      <p:pic>
        <p:nvPicPr>
          <p:cNvPr id="27650" name="Picture 2" descr="http://img0.liveinternet.ru/images/attach/c/2/64/917/64917629_8a412a7d141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88" l="272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67368" y="4498993"/>
            <a:ext cx="1571636" cy="210362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428860" y="3466413"/>
            <a:ext cx="1428760" cy="10341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28860" y="4714884"/>
            <a:ext cx="1000132" cy="14287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edugalaxy.intel.ru/index.php?s=&amp;act=attach&amp;type=blogentry&amp;id=68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1973594"/>
            <a:ext cx="1663432" cy="2150377"/>
          </a:xfrm>
          <a:prstGeom prst="rect">
            <a:avLst/>
          </a:prstGeom>
          <a:noFill/>
        </p:spPr>
      </p:pic>
      <p:pic>
        <p:nvPicPr>
          <p:cNvPr id="27656" name="Picture 8" descr="http://img-fotki.yandex.ru/get/5708/ukrsad-org.7c/0_55dc1_470be6cb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3582" y="1554062"/>
            <a:ext cx="1500198" cy="2235517"/>
          </a:xfrm>
          <a:prstGeom prst="rect">
            <a:avLst/>
          </a:prstGeom>
          <a:noFill/>
        </p:spPr>
      </p:pic>
      <p:pic>
        <p:nvPicPr>
          <p:cNvPr id="27658" name="Picture 10" descr="http://www.s1p.edu.pl/samorzad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857760"/>
            <a:ext cx="2028710" cy="1619221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4714876" y="3318151"/>
            <a:ext cx="2143140" cy="11824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10442" y="26718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Психологическая адаптация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1604" y="402614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Социальная адаптация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5357818" y="5715016"/>
            <a:ext cx="1500198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2" name="Picture 14" descr="http://www.materinstvo.ru/skins/default/public/images/articles/s2570_1238568950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000504"/>
            <a:ext cx="1685910" cy="253725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110442" y="47863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Физиологическая адаптация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72" y="1973593"/>
            <a:ext cx="1519601" cy="17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4347022" y="3740865"/>
            <a:ext cx="10664" cy="7597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Адаптация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496944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– процесс длительный и сложный, не ждите мгновенных изменений.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Маленький первоклассник сочетает в себе качества дошкольника и школьника. Задача родителей объяснять, когда ребенок должен быть школьником, а когда имеет право вести себя как дошкольник.</a:t>
            </a:r>
          </a:p>
        </p:txBody>
      </p:sp>
      <p:pic>
        <p:nvPicPr>
          <p:cNvPr id="3074" name="Picture 2" descr="ÐÐ°ÑÑÐ¸Ð½ÐºÐ¸ Ð¿Ð¾ Ð·Ð°Ð¿ÑÐ¾ÑÑ ÐºÐ°ÑÑÐ¸Ð½ÐºÐ° ÑÐºÐ¾Ð»ÑÐ½Ð¸Ðº Ð¸ Ð´Ð¾ÑÐºÐ¾Ð»ÑÐ½Ð¸Ðº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64" y="4233308"/>
            <a:ext cx="2669468" cy="25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80" l="0" r="100000">
                        <a14:foregroundMark x1="49409" y1="20578" x2="49409" y2="20578"/>
                        <a14:foregroundMark x1="32861" y1="64116" x2="32861" y2="64116"/>
                        <a14:foregroundMark x1="28132" y1="66156" x2="28132" y2="66156"/>
                        <a14:foregroundMark x1="28369" y1="65136" x2="28369" y2="65136"/>
                        <a14:foregroundMark x1="26950" y1="70408" x2="26950" y2="70408"/>
                        <a14:foregroundMark x1="74704" y1="96599" x2="74704" y2="96599"/>
                        <a14:foregroundMark x1="80615" y1="95068" x2="80615" y2="95068"/>
                        <a14:foregroundMark x1="70686" y1="1871" x2="70686" y2="1871"/>
                        <a14:foregroundMark x1="72813" y1="2041" x2="71395" y2="1531"/>
                        <a14:foregroundMark x1="71395" y1="850" x2="72340" y2="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13417"/>
            <a:ext cx="1796827" cy="24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2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624736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Цель родителей– предъявлять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разумные требования в плане школьных правил и терпимого отношения к проявлениям «</a:t>
            </a:r>
            <a:r>
              <a:rPr lang="ru-RU" dirty="0" err="1">
                <a:solidFill>
                  <a:schemeClr val="bg1"/>
                </a:solidFill>
              </a:rPr>
              <a:t>дошкольничества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Нельзя искоренять из деятельности ребенка игру! Это естественное явление, игра помогает снять </a:t>
            </a:r>
            <a:r>
              <a:rPr lang="ru-RU" dirty="0" err="1">
                <a:solidFill>
                  <a:schemeClr val="bg1"/>
                </a:solidFill>
              </a:rPr>
              <a:t>психо</a:t>
            </a:r>
            <a:r>
              <a:rPr lang="ru-RU" dirty="0">
                <a:solidFill>
                  <a:schemeClr val="bg1"/>
                </a:solidFill>
              </a:rPr>
              <a:t>-эмоциональное напряжение, свойственное адаптационному периоду.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Т.е. необходимо поддерживать не только учебную, но и игровую инициативу.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55"/>
            <a:ext cx="2396952" cy="21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6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7210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Важно опираться на желание ребенка учиться (учебная мотивация). Искренне интересоваться школьной жизнью, делиться своим школьным опытом и т.д. НО! Не переусердствовать с завышенными ожиданиями и чрезмерной учебной нагрузкой.</a:t>
            </a:r>
          </a:p>
          <a:p>
            <a:r>
              <a:rPr lang="ru-RU" dirty="0">
                <a:solidFill>
                  <a:schemeClr val="bg1"/>
                </a:solidFill>
              </a:rPr>
              <a:t>Выработать правильное отношение к успехам и неудачам. На первых порах любому ребенку необходимо чувство успешности: «Учиться тебе по силам, ты можешь справиться с заданием!»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32" y="116632"/>
            <a:ext cx="2073424" cy="1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7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5432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период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Как хвалить ребенка?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Поощрение должно быть конкретным, т.е. это информация о том, что нужно делать чтобы стать хорошим учеником, («Ты сегодня очень аккуратно написал буквы!») а не хвалить его самого («Умница!», «Молодец»), так ребенок не понимает какое поведение является одобряемым.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20" y="136835"/>
            <a:ext cx="2396952" cy="21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5432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период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568952" cy="45259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Формирование правильного отношения к оценкам - «главное не оценки, а знания».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Проанализируйте какие вопросы вы задаете ребенку: «Как дела в школе, что получил, что сказал учитель?» или «С кем из ребят ты сегодня играл? Какие уроки были самые интересные?»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20" y="136835"/>
            <a:ext cx="2396952" cy="21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chemeClr val="bg1"/>
                </a:solidFill>
              </a:rPr>
              <a:t>Один из самых </a:t>
            </a:r>
            <a:r>
              <a:rPr lang="ru-RU" sz="4600" b="1" dirty="0" err="1">
                <a:solidFill>
                  <a:schemeClr val="bg1"/>
                </a:solidFill>
              </a:rPr>
              <a:t>стрессогенных</a:t>
            </a:r>
            <a:r>
              <a:rPr lang="ru-RU" sz="4600" b="1" dirty="0">
                <a:solidFill>
                  <a:schemeClr val="bg1"/>
                </a:solidFill>
              </a:rPr>
              <a:t> факторов обучения в школе – его </a:t>
            </a:r>
            <a:r>
              <a:rPr lang="ru-RU" sz="4600" b="1" dirty="0" err="1">
                <a:solidFill>
                  <a:schemeClr val="bg1"/>
                </a:solidFill>
              </a:rPr>
              <a:t>оценочность</a:t>
            </a:r>
            <a:r>
              <a:rPr lang="ru-RU" sz="4600" b="1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     Письмо Минобразования РФ от 25.09.2000 №2021/11-13 «Об организации обучения в первом классе четырехлетней начальной школе» 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chemeClr val="bg1"/>
                </a:solidFill>
              </a:rPr>
              <a:t>«…следует помнить, что дети этого возраста эмоционально реагируют на неуспехи и неудачи в своей деятельности, могут болезненно относиться к стилю отношения взрослого к себе, эмоционально (иногда неадекватно) реагировать на замечания и критику своей деятельности, требуя постоянно положительной поддержки и одобрения. В первом классе исключается система бального (отметочного) оценивания. Недопустимо также использование любой знаковой символики, заменяющей цифровую отметку (звездочки, самолетики, солнышки и пр.) </a:t>
            </a:r>
            <a:r>
              <a:rPr lang="ru-RU" sz="4000" b="1" dirty="0">
                <a:solidFill>
                  <a:schemeClr val="bg1"/>
                </a:solidFill>
              </a:rPr>
              <a:t>Допускается лишь словесная объяснительная оценка».</a:t>
            </a:r>
          </a:p>
        </p:txBody>
      </p:sp>
    </p:spTree>
    <p:extLst>
      <p:ext uri="{BB962C8B-B14F-4D97-AF65-F5344CB8AC3E}">
        <p14:creationId xmlns:p14="http://schemas.microsoft.com/office/powerpoint/2010/main" val="3122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5432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Помощь родителей в период адаптации первоклассников: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568952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Если ребенок расстроен, обижен, испытывает негативные чувства, то их необходимо принять (в помощь книга Ю. </a:t>
            </a:r>
            <a:r>
              <a:rPr lang="ru-RU" dirty="0" err="1">
                <a:solidFill>
                  <a:schemeClr val="bg1"/>
                </a:solidFill>
              </a:rPr>
              <a:t>Гиппенрейтер</a:t>
            </a:r>
            <a:r>
              <a:rPr lang="ru-RU" dirty="0">
                <a:solidFill>
                  <a:schemeClr val="bg1"/>
                </a:solidFill>
              </a:rPr>
              <a:t> «Общаться с ребенком. Как?)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«Я вижу ты расстроился. Тебе было обидно. Тебе наверное даже в школу не хочется идти»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16359"/>
            <a:ext cx="2396952" cy="21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94747"/>
      </p:ext>
    </p:extLst>
  </p:cSld>
  <p:clrMapOvr>
    <a:masterClrMapping/>
  </p:clrMapOvr>
</p:sld>
</file>

<file path=ppt/theme/theme1.xml><?xml version="1.0" encoding="utf-8"?>
<a:theme xmlns:a="http://schemas.openxmlformats.org/drawingml/2006/main" name="доска и мелки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952</Words>
  <Application>Microsoft Office PowerPoint</Application>
  <PresentationFormat>Экран (4:3)</PresentationFormat>
  <Paragraphs>63</Paragraphs>
  <Slides>15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доска и мелки</vt:lpstr>
      <vt:lpstr>Адаптация</vt:lpstr>
      <vt:lpstr>Презентация PowerPoint</vt:lpstr>
      <vt:lpstr>Адаптация</vt:lpstr>
      <vt:lpstr>Помощь родителей в адаптации первоклассников:</vt:lpstr>
      <vt:lpstr>Помощь родителей в адаптации первоклассников:</vt:lpstr>
      <vt:lpstr>Помощь родителей в период адаптации первоклассников:</vt:lpstr>
      <vt:lpstr>Помощь родителей в период адаптации первоклассников:</vt:lpstr>
      <vt:lpstr>Презентация PowerPoint</vt:lpstr>
      <vt:lpstr>Помощь родителей в период адаптации первоклассников:</vt:lpstr>
      <vt:lpstr>Помощь родителей в период адаптации первоклассников:</vt:lpstr>
      <vt:lpstr>Помощь родителей в период адаптации первоклассников:</vt:lpstr>
      <vt:lpstr>Рекомендации родителям</vt:lpstr>
      <vt:lpstr>Рекомендации родителям</vt:lpstr>
      <vt:lpstr>Адаптация закончена, если:</vt:lpstr>
      <vt:lpstr>Контактные данные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первоклассников</dc:title>
  <dc:creator>Олька</dc:creator>
  <cp:lastModifiedBy>VR</cp:lastModifiedBy>
  <cp:revision>44</cp:revision>
  <dcterms:created xsi:type="dcterms:W3CDTF">2011-11-10T02:48:12Z</dcterms:created>
  <dcterms:modified xsi:type="dcterms:W3CDTF">2023-04-26T10:59:27Z</dcterms:modified>
</cp:coreProperties>
</file>