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46"/>
  </p:notesMasterIdLst>
  <p:handoutMasterIdLst>
    <p:handoutMasterId r:id="rId47"/>
  </p:handoutMasterIdLst>
  <p:sldIdLst>
    <p:sldId id="256" r:id="rId2"/>
    <p:sldId id="285" r:id="rId3"/>
    <p:sldId id="276" r:id="rId4"/>
    <p:sldId id="310" r:id="rId5"/>
    <p:sldId id="343" r:id="rId6"/>
    <p:sldId id="344" r:id="rId7"/>
    <p:sldId id="300" r:id="rId8"/>
    <p:sldId id="302" r:id="rId9"/>
    <p:sldId id="303" r:id="rId10"/>
    <p:sldId id="335" r:id="rId11"/>
    <p:sldId id="269" r:id="rId12"/>
    <p:sldId id="336" r:id="rId13"/>
    <p:sldId id="337" r:id="rId14"/>
    <p:sldId id="338" r:id="rId15"/>
    <p:sldId id="339" r:id="rId16"/>
    <p:sldId id="26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7" r:id="rId31"/>
    <p:sldId id="326" r:id="rId32"/>
    <p:sldId id="328" r:id="rId33"/>
    <p:sldId id="329" r:id="rId34"/>
    <p:sldId id="330" r:id="rId35"/>
    <p:sldId id="331" r:id="rId36"/>
    <p:sldId id="333" r:id="rId37"/>
    <p:sldId id="294" r:id="rId38"/>
    <p:sldId id="295" r:id="rId39"/>
    <p:sldId id="268" r:id="rId40"/>
    <p:sldId id="278" r:id="rId41"/>
    <p:sldId id="296" r:id="rId42"/>
    <p:sldId id="341" r:id="rId43"/>
    <p:sldId id="345" r:id="rId44"/>
    <p:sldId id="334" r:id="rId45"/>
  </p:sldIdLst>
  <p:sldSz cx="9144000" cy="6858000" type="screen4x3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225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BECF1-6F83-44EA-9E09-E2D39475BB46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225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39F32-C518-4471-92C0-95AA70D90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88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713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177" y="0"/>
            <a:ext cx="427713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DC57-993D-4512-B493-20F6347CFE3E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08363" y="849313"/>
            <a:ext cx="305593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032" y="3271104"/>
            <a:ext cx="7898600" cy="26764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7410"/>
            <a:ext cx="427713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177" y="6457410"/>
            <a:ext cx="427713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EC6E3-AEA5-4390-9C08-E233F1AC7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48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58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25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8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52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96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29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4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4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60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65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84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95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4554747"/>
            <a:ext cx="6347715" cy="1826581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uk-UA" sz="4900" b="1" dirty="0" smtClean="0">
                <a:solidFill>
                  <a:srgbClr val="FF0000"/>
                </a:solidFill>
                <a:latin typeface="+mn-lt"/>
              </a:rPr>
              <a:t>ПРИЕМ В 1 КЛАСС</a:t>
            </a:r>
            <a:br>
              <a:rPr lang="uk-UA" sz="49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4900" b="1" dirty="0">
                <a:solidFill>
                  <a:srgbClr val="FF0000"/>
                </a:solidFill>
                <a:latin typeface="+mn-lt"/>
              </a:rPr>
              <a:t>Если ты есть – </a:t>
            </a:r>
            <a:br>
              <a:rPr lang="ru-RU" sz="4900" b="1" dirty="0">
                <a:solidFill>
                  <a:srgbClr val="FF0000"/>
                </a:solidFill>
                <a:latin typeface="+mn-lt"/>
              </a:rPr>
            </a:br>
            <a:r>
              <a:rPr lang="ru-RU" sz="4900" b="1" dirty="0">
                <a:solidFill>
                  <a:srgbClr val="FF0000"/>
                </a:solidFill>
                <a:latin typeface="+mn-lt"/>
              </a:rPr>
              <a:t>стремись быть первым!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3568" y="476672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ЕМЕЛЬЯНОВСКАЯ СРЕДНЯЯ ОБЩЕОБРАЗОВАТЕЛЬНАЯ ШКОЛА №1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6692"/>
            <a:ext cx="9144000" cy="340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49140" y="-1683568"/>
            <a:ext cx="18288000" cy="10287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2204864"/>
            <a:ext cx="7543801" cy="40233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651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3569" y="12700"/>
            <a:ext cx="7920880" cy="579278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5100" b="1" dirty="0" err="1" smtClean="0">
                <a:latin typeface="Times New Roman" pitchFamily="18" charset="0"/>
                <a:cs typeface="Times New Roman" pitchFamily="18" charset="0"/>
              </a:rPr>
              <a:t>Микрорайоны</a:t>
            </a:r>
            <a:r>
              <a:rPr lang="uk-UA" sz="5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5100" b="1" dirty="0" err="1" smtClean="0">
                <a:latin typeface="Times New Roman" pitchFamily="18" charset="0"/>
                <a:cs typeface="Times New Roman" pitchFamily="18" charset="0"/>
              </a:rPr>
              <a:t>закрепленные</a:t>
            </a:r>
            <a:r>
              <a:rPr lang="uk-UA" sz="51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uk-UA" sz="5100" b="1" dirty="0" err="1" smtClean="0">
                <a:latin typeface="Times New Roman" pitchFamily="18" charset="0"/>
                <a:cs typeface="Times New Roman" pitchFamily="18" charset="0"/>
              </a:rPr>
              <a:t>образовательным</a:t>
            </a:r>
            <a:r>
              <a:rPr lang="uk-UA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100" b="1" dirty="0" err="1" smtClean="0">
                <a:latin typeface="Times New Roman" pitchFamily="18" charset="0"/>
                <a:cs typeface="Times New Roman" pitchFamily="18" charset="0"/>
              </a:rPr>
              <a:t>учреждением</a:t>
            </a:r>
            <a:endParaRPr lang="uk-UA" sz="5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ул. 1-я Боровая, ул. 1-я Долинная, ул. 2-й Малый, 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. 2-х Борцов 1-21 (нечетная сторона), 2-28 (четная сторона), ул. 2-я Боровая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. 2-я Долинная, ул. 3-я Боровая, ул. 3-я Долинная, ул. 4-я Боровая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. 4 Долинная, ул. 5-я Долинная, ул. 7-я Долинная, ул. 8-я Долинная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. 8 Марта, ул. 9-я Долинная, ул. 9 Мая, ул. 10-я Долинная, ул. 11-я Долинная, ул. 12-я Долинная, ул. 13-я Долинная, ул. 14-я Долинная, ул. 50 лет Октября, ул. 50 лет Победы, ул. 70 лет ВЛКСМ, ул. 300 лет Емельяново,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ул. Алёнушки, ул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. Алтайская, ул. 2-я Алтайская, ул. 3-я Алтайская, ул. Амурская, </a:t>
            </a:r>
            <a:endParaRPr lang="uk-UA" sz="4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3569" y="12700"/>
            <a:ext cx="7920880" cy="622461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7000" b="1" dirty="0" err="1" smtClean="0">
                <a:latin typeface="Times New Roman" pitchFamily="18" charset="0"/>
                <a:cs typeface="Times New Roman" pitchFamily="18" charset="0"/>
              </a:rPr>
              <a:t>Микрорайоны</a:t>
            </a:r>
            <a:r>
              <a:rPr lang="uk-UA" sz="7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7000" b="1" dirty="0" err="1" smtClean="0">
                <a:latin typeface="Times New Roman" pitchFamily="18" charset="0"/>
                <a:cs typeface="Times New Roman" pitchFamily="18" charset="0"/>
              </a:rPr>
              <a:t>закрепленные</a:t>
            </a:r>
            <a:r>
              <a:rPr lang="uk-UA" sz="70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uk-UA" sz="7000" b="1" dirty="0" err="1" smtClean="0">
                <a:latin typeface="Times New Roman" pitchFamily="18" charset="0"/>
                <a:cs typeface="Times New Roman" pitchFamily="18" charset="0"/>
              </a:rPr>
              <a:t>образовательным</a:t>
            </a:r>
            <a:r>
              <a:rPr lang="uk-UA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7000" b="1" dirty="0" err="1" smtClean="0">
                <a:latin typeface="Times New Roman" pitchFamily="18" charset="0"/>
                <a:cs typeface="Times New Roman" pitchFamily="18" charset="0"/>
              </a:rPr>
              <a:t>учреждением</a:t>
            </a:r>
            <a:endParaRPr lang="uk-UA" sz="7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ул. Байкальская, ул. Васильковая, ул. Верхняя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. Веселая гора, ул. Весенняя, ул. Весны, ул. Владимирская, ул. Владыко, ул. Водников, ул. Возрождения, ул. Волжская, ул. Восточная, ул. Высокая, ул. Высотная, ул. Гагарина, ул. Грибная, ул. Декабристов 1-83 (нечетная сторона), 2-112 (четная сторона), ул. Демократическая, ул. Депутатская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. Енисейская, ул. Еремина, ул. Жемчужная, ул. Загородная жизнь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. Заречная, ул. Звездная, ул. Изумрудная, ул. Ирисовая, ул. Иркутская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. Караульная, ул. Клеверная, ул. Комарова, ул. Кооперативная, ул. Космическая, ул. Куропаткина, ул. Курченко, ул. Лазурная, ул. Ломоносова, ул. Луговая,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4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2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3569" y="12700"/>
            <a:ext cx="7920880" cy="622461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7000" b="1" dirty="0" err="1" smtClean="0">
                <a:latin typeface="Times New Roman" pitchFamily="18" charset="0"/>
                <a:cs typeface="Times New Roman" pitchFamily="18" charset="0"/>
              </a:rPr>
              <a:t>Микрорайоны</a:t>
            </a:r>
            <a:r>
              <a:rPr lang="uk-UA" sz="7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7000" b="1" dirty="0" err="1" smtClean="0">
                <a:latin typeface="Times New Roman" pitchFamily="18" charset="0"/>
                <a:cs typeface="Times New Roman" pitchFamily="18" charset="0"/>
              </a:rPr>
              <a:t>закрепленные</a:t>
            </a:r>
            <a:r>
              <a:rPr lang="uk-UA" sz="70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uk-UA" sz="7000" b="1" dirty="0" err="1" smtClean="0">
                <a:latin typeface="Times New Roman" pitchFamily="18" charset="0"/>
                <a:cs typeface="Times New Roman" pitchFamily="18" charset="0"/>
              </a:rPr>
              <a:t>образовательным</a:t>
            </a:r>
            <a:r>
              <a:rPr lang="uk-UA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7000" b="1" dirty="0" err="1" smtClean="0">
                <a:latin typeface="Times New Roman" pitchFamily="18" charset="0"/>
                <a:cs typeface="Times New Roman" pitchFamily="18" charset="0"/>
              </a:rPr>
              <a:t>учреждением</a:t>
            </a:r>
            <a:endParaRPr lang="uk-UA" sz="7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ул. Майская, ул. Мира, ул. Молодежная,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. Московская 1-193 (нечетная сторона), 2-202 (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чет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сторона), ул. Нагорная, ул. Нижняя, ул. Новая, ул. Озерная, ул. Орешниковых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Осинная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, ул. Парковая, ул. Пирогова, ул. Подснежников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. Подсолнухов, ул. Полевая, ул. Полынная, ул. Полярная, ул. Полярная 2-я, ул. Прибрежная, ул. Придорожная, ул. Ромашковая, ул. Рубиновая, ул. Ручейная, ул. Рябиновая, ул. Садовая, ул. Самоцветов, ул. Саянская, ул. Саянская 2-я, ул. Саянская 3-я, ул. Саянская 4-я, ул. Свободная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. Связистов, ул.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Семирадского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, ул. Сиреневая, ул.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Спиридова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, ул. Спортивная, ул. Средняя, ул. Степная, ул. Терских, ул. Фабричная, ул. Фестивальная,</a:t>
            </a:r>
            <a:endParaRPr lang="uk-UA" sz="4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3569" y="12700"/>
            <a:ext cx="7920880" cy="622461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7000" b="1" dirty="0" err="1" smtClean="0">
                <a:latin typeface="Times New Roman" pitchFamily="18" charset="0"/>
                <a:cs typeface="Times New Roman" pitchFamily="18" charset="0"/>
              </a:rPr>
              <a:t>Микрорайоны</a:t>
            </a:r>
            <a:r>
              <a:rPr lang="uk-UA" sz="7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7000" b="1" dirty="0" err="1" smtClean="0">
                <a:latin typeface="Times New Roman" pitchFamily="18" charset="0"/>
                <a:cs typeface="Times New Roman" pitchFamily="18" charset="0"/>
              </a:rPr>
              <a:t>закрепленные</a:t>
            </a:r>
            <a:r>
              <a:rPr lang="uk-UA" sz="70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uk-UA" sz="7000" b="1" dirty="0" err="1" smtClean="0">
                <a:latin typeface="Times New Roman" pitchFamily="18" charset="0"/>
                <a:cs typeface="Times New Roman" pitchFamily="18" charset="0"/>
              </a:rPr>
              <a:t>образовательным</a:t>
            </a:r>
            <a:r>
              <a:rPr lang="uk-UA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7000" b="1" dirty="0" err="1" smtClean="0">
                <a:latin typeface="Times New Roman" pitchFamily="18" charset="0"/>
                <a:cs typeface="Times New Roman" pitchFamily="18" charset="0"/>
              </a:rPr>
              <a:t>учреждением</a:t>
            </a:r>
            <a:endParaRPr lang="uk-UA" sz="7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ул. Хрустальная, ул. Цветочная, ул. Центральная, ул. Черемуховая,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ул.Элитная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, ул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. Юности, ул. Янтарная, ул. Ясная, пер. 1-й Малый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, пер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. 2-й Малый, пер. Алмазный, пер. Вольный, пер. Восточный, пер. Дальний, пер. Дивный, пер. Зимний, пер. Кооперативный, пер. Коралловый, пер. Ленинградский, пер. Лесной, пер. Луговой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, пер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. Медный, пер. Мирный, пер. Низовой, пер. Новый, пер. Овражный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, пер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. Островной, пер. Парусный, пер. Почтовый, пер. Серебряный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, пер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. Строительный, пер. Талый, пер. Цветочный, пер. Электрический, пер. Яхонтовый);</a:t>
            </a:r>
          </a:p>
        </p:txBody>
      </p:sp>
    </p:spTree>
    <p:extLst>
      <p:ext uri="{BB962C8B-B14F-4D97-AF65-F5344CB8AC3E}">
        <p14:creationId xmlns:p14="http://schemas.microsoft.com/office/powerpoint/2010/main" val="33565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3569" y="12700"/>
            <a:ext cx="7920880" cy="60085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3500" b="1" dirty="0" err="1" smtClean="0">
                <a:latin typeface="Times New Roman" pitchFamily="18" charset="0"/>
                <a:cs typeface="Times New Roman" pitchFamily="18" charset="0"/>
              </a:rPr>
              <a:t>Микрорайоны</a:t>
            </a:r>
            <a:r>
              <a:rPr lang="uk-UA" sz="3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500" b="1" dirty="0" err="1" smtClean="0">
                <a:latin typeface="Times New Roman" pitchFamily="18" charset="0"/>
                <a:cs typeface="Times New Roman" pitchFamily="18" charset="0"/>
              </a:rPr>
              <a:t>закрепленные</a:t>
            </a:r>
            <a:r>
              <a:rPr lang="uk-UA" sz="35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uk-UA" sz="3500" b="1" dirty="0" err="1" smtClean="0">
                <a:latin typeface="Times New Roman" pitchFamily="18" charset="0"/>
                <a:cs typeface="Times New Roman" pitchFamily="18" charset="0"/>
              </a:rPr>
              <a:t>образовательным</a:t>
            </a:r>
            <a:r>
              <a:rPr lang="uk-UA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500" b="1" dirty="0" err="1" smtClean="0">
                <a:latin typeface="Times New Roman" pitchFamily="18" charset="0"/>
                <a:cs typeface="Times New Roman" pitchFamily="18" charset="0"/>
              </a:rPr>
              <a:t>учреждением</a:t>
            </a:r>
            <a:endParaRPr lang="uk-UA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КП Первоцвет, Полесье;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ДНТ: Емельяновская горка, Солнечная Долина,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Молодежное, Изумрудный, Серебряная миля,  Раздолье;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ДНП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Фемили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ТСН Аленушка;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СНТ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Пионер, Сосновка, Белый город,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СНТ «Свой дом».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иректор\Desktop\5421\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Правила </a:t>
            </a:r>
            <a:r>
              <a:rPr lang="uk-UA" dirty="0" err="1" smtClean="0"/>
              <a:t>приема</a:t>
            </a:r>
            <a:r>
              <a:rPr lang="uk-UA" dirty="0" smtClean="0"/>
              <a:t> в 1 </a:t>
            </a:r>
            <a:r>
              <a:rPr lang="uk-UA" dirty="0" err="1" smtClean="0"/>
              <a:t>класс</a:t>
            </a:r>
            <a:endParaRPr lang="uk-UA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1600200"/>
            <a:ext cx="6635080" cy="4853136"/>
          </a:xfrm>
        </p:spPr>
        <p:txBody>
          <a:bodyPr>
            <a:normAutofit fontScale="47500" lnSpcReduction="20000"/>
          </a:bodyPr>
          <a:lstStyle/>
          <a:p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устав учреждения,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лицензию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на осуществление образовательной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деятельности,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свидетельство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о государственной аккредитации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учреждения,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Постановление администрации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Емельяновского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 района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о закрепленной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территории,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другие документы, регламентирующие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организацию образовательного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процесса,  смотрите на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официальном сайте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учреждения </a:t>
            </a: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94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https://sh1-emelyanovo-r04.gosweb.gosuslugi.ru/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0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Правила </a:t>
            </a:r>
            <a:r>
              <a:rPr lang="uk-UA" dirty="0" err="1"/>
              <a:t>приема</a:t>
            </a:r>
            <a:r>
              <a:rPr lang="uk-UA" dirty="0"/>
              <a:t> в 1 </a:t>
            </a:r>
            <a:r>
              <a:rPr lang="uk-UA" dirty="0" err="1"/>
              <a:t>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/>
              <a:t>Получение начального общего образования в общеобразовательных организациях начинается по достижении детьми возраста шести лет и шести месяцев при отсутствии противопоказаний по состоянию здоровья</a:t>
            </a:r>
            <a:r>
              <a:rPr lang="ru-RU" sz="2400" dirty="0"/>
              <a:t>, но не позже достижения ими возраста восьми лет. </a:t>
            </a:r>
            <a:endParaRPr lang="ru-RU" sz="2400" dirty="0" smtClean="0"/>
          </a:p>
          <a:p>
            <a:pPr algn="just"/>
            <a:r>
              <a:rPr lang="ru-RU" sz="2400" dirty="0" smtClean="0"/>
              <a:t>По </a:t>
            </a:r>
            <a:r>
              <a:rPr lang="ru-RU" sz="2400" dirty="0"/>
              <a:t>заявлению родителей (законных представителей) детей учредитель общеобразовательной организации вправе разрешить прием детей в общеобразовательную организацию на обучение по образовательным программам начального общего образования в более раннем или более позднем возрасте</a:t>
            </a:r>
          </a:p>
        </p:txBody>
      </p:sp>
    </p:spTree>
    <p:extLst>
      <p:ext uri="{BB962C8B-B14F-4D97-AF65-F5344CB8AC3E}">
        <p14:creationId xmlns:p14="http://schemas.microsoft.com/office/powerpoint/2010/main" val="3996954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Правила </a:t>
            </a:r>
            <a:r>
              <a:rPr lang="uk-UA" dirty="0" err="1"/>
              <a:t>приема</a:t>
            </a:r>
            <a:r>
              <a:rPr lang="uk-UA" dirty="0"/>
              <a:t> в 1 </a:t>
            </a:r>
            <a:r>
              <a:rPr lang="uk-UA" dirty="0" err="1"/>
              <a:t>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b="1" dirty="0"/>
              <a:t>В первоочередном порядке </a:t>
            </a:r>
            <a:r>
              <a:rPr lang="ru-RU" dirty="0"/>
              <a:t>предоставляются места в государственных и муниципальных общеобразовательных организациях </a:t>
            </a:r>
            <a:r>
              <a:rPr lang="ru-RU" b="1" dirty="0"/>
              <a:t>детям, указанным в абзаце втором части 6 статьи 19 Федерального закона от 27 мая 1998 г. № 76-ФЗ "О статусе военнослужащих", по месту жительства их </a:t>
            </a:r>
            <a:r>
              <a:rPr lang="ru-RU" b="1" dirty="0" smtClean="0"/>
              <a:t>семей</a:t>
            </a:r>
            <a:r>
              <a:rPr lang="ru-RU" dirty="0" smtClean="0"/>
              <a:t>.</a:t>
            </a:r>
          </a:p>
          <a:p>
            <a:r>
              <a:rPr lang="ru-RU" b="1" dirty="0"/>
              <a:t>В первоочередном порядке </a:t>
            </a:r>
            <a:r>
              <a:rPr lang="ru-RU" dirty="0"/>
              <a:t>также предоставляются места в общеобразовательных организациях </a:t>
            </a:r>
            <a:r>
              <a:rPr lang="ru-RU" b="1" dirty="0"/>
              <a:t>по месту жительства </a:t>
            </a:r>
            <a:r>
              <a:rPr lang="ru-RU" dirty="0"/>
              <a:t>независимо от формы собственности </a:t>
            </a:r>
            <a:r>
              <a:rPr lang="ru-RU" b="1" dirty="0"/>
              <a:t>детям, указанным в части 6 статьи 46 Федерального закона от 7 февраля 2011 г. № 3-ФЗ "О полиции"</a:t>
            </a:r>
            <a:r>
              <a:rPr lang="ru-RU" b="1" baseline="30000" dirty="0"/>
              <a:t>12</a:t>
            </a:r>
            <a:r>
              <a:rPr lang="ru-RU" b="1" dirty="0"/>
              <a:t>, детям сотрудников органов внутренних дел, не являющихся сотрудниками полиции</a:t>
            </a:r>
            <a:r>
              <a:rPr lang="ru-RU" b="1" baseline="30000" dirty="0"/>
              <a:t>13</a:t>
            </a:r>
            <a:r>
              <a:rPr lang="ru-RU" b="1" dirty="0"/>
              <a:t>, и детям, указанным в части 14 статьи 3 Федерального закона от 30 декабря 2012 г. № 283-ФЗ "О социальных гарантиях сотрудникам некоторых федеральных органов исполнительной власти и внесении изменений в законодательные акты Российской Федерации"</a:t>
            </a:r>
            <a:r>
              <a:rPr lang="ru-RU" b="1" baseline="30000" dirty="0"/>
              <a:t>14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6764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Правила </a:t>
            </a:r>
            <a:r>
              <a:rPr lang="uk-UA" dirty="0" err="1"/>
              <a:t>приема</a:t>
            </a:r>
            <a:r>
              <a:rPr lang="uk-UA" dirty="0"/>
              <a:t> в 1 </a:t>
            </a:r>
            <a:r>
              <a:rPr lang="uk-UA" dirty="0" err="1"/>
              <a:t>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/>
              <a:t>Прием на обучение в общеобразовательную организацию проводится на принципах равных условий приема для всех поступающих, за исключением лиц, которым в соответствии с Федеральным законом предоставлены особые права (преимущества) при приеме на </a:t>
            </a:r>
            <a:r>
              <a:rPr lang="ru-RU" dirty="0" smtClean="0"/>
              <a:t>обучение.</a:t>
            </a:r>
          </a:p>
          <a:p>
            <a:r>
              <a:rPr lang="ru-RU" b="1" dirty="0"/>
              <a:t>Проживающие в одной семье и имеющие общее место жительства дети имеют право преимущественного приема на обучение по образовательным программам начального общего образования </a:t>
            </a:r>
            <a:r>
              <a:rPr lang="ru-RU" dirty="0"/>
              <a:t>в государственные образовательные организации субъектов Российской Федерации и муниципальные образовательные организации, </a:t>
            </a:r>
            <a:r>
              <a:rPr lang="ru-RU" b="1" dirty="0"/>
              <a:t>в которых обучаются их братья и (или) </a:t>
            </a:r>
            <a:r>
              <a:rPr lang="ru-RU" b="1" dirty="0" smtClean="0"/>
              <a:t>сестры.</a:t>
            </a:r>
          </a:p>
        </p:txBody>
      </p:sp>
    </p:spTree>
    <p:extLst>
      <p:ext uri="{BB962C8B-B14F-4D97-AF65-F5344CB8AC3E}">
        <p14:creationId xmlns:p14="http://schemas.microsoft.com/office/powerpoint/2010/main" val="253304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36912"/>
            <a:ext cx="75438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3600" b="1" dirty="0" smtClean="0"/>
              <a:t>ЛИЦЕНЗИЯ</a:t>
            </a:r>
            <a:br>
              <a:rPr lang="ru-RU" sz="3600" b="1" dirty="0" smtClean="0"/>
            </a:br>
            <a:r>
              <a:rPr lang="ru-RU" sz="3600" b="1" dirty="0" smtClean="0"/>
              <a:t>№ 8789-л    от 29 апреля  2016г.</a:t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на осуществление образовательной деятельности 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3789040"/>
            <a:ext cx="7540983" cy="123102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</a:rPr>
              <a:t>Лицензия предоставлена бессрочно.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</a:rPr>
              <a:t>Реализуемые образовательные программы: начального общего, основного общего, среднего общего образования, дополнительное образование детей и взрослых</a:t>
            </a:r>
          </a:p>
        </p:txBody>
      </p:sp>
    </p:spTree>
    <p:extLst>
      <p:ext uri="{BB962C8B-B14F-4D97-AF65-F5344CB8AC3E}">
        <p14:creationId xmlns:p14="http://schemas.microsoft.com/office/powerpoint/2010/main" val="1972087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Правила </a:t>
            </a:r>
            <a:r>
              <a:rPr lang="uk-UA" dirty="0" err="1"/>
              <a:t>приема</a:t>
            </a:r>
            <a:r>
              <a:rPr lang="uk-UA" dirty="0"/>
              <a:t> в 1 </a:t>
            </a:r>
            <a:r>
              <a:rPr lang="uk-UA" dirty="0" err="1"/>
              <a:t>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/>
              <a:t>Дети с ограниченными возможностями здоровья принимаются на обучение </a:t>
            </a:r>
            <a:r>
              <a:rPr lang="ru-RU" b="1" dirty="0"/>
              <a:t>по адаптированной образовательной программе </a:t>
            </a:r>
            <a:r>
              <a:rPr lang="ru-RU" dirty="0"/>
              <a:t>начального </a:t>
            </a:r>
            <a:r>
              <a:rPr lang="ru-RU" dirty="0" smtClean="0"/>
              <a:t>общего только </a:t>
            </a:r>
            <a:r>
              <a:rPr lang="ru-RU" b="1" dirty="0"/>
              <a:t>с согласия их родителей (законных представителей) и на основании рекомендаций психолого-медико-педагогической </a:t>
            </a:r>
            <a:r>
              <a:rPr lang="ru-RU" b="1" dirty="0" smtClean="0"/>
              <a:t>комиссии.</a:t>
            </a:r>
          </a:p>
          <a:p>
            <a:r>
              <a:rPr lang="ru-RU" b="1" dirty="0"/>
              <a:t>В приеме в </a:t>
            </a:r>
            <a:r>
              <a:rPr lang="ru-RU" b="1" dirty="0" smtClean="0"/>
              <a:t>муниципальную </a:t>
            </a:r>
            <a:r>
              <a:rPr lang="ru-RU" b="1" dirty="0"/>
              <a:t>образовательную организацию может быть отказано только по причине отсутствия в ней свободных </a:t>
            </a:r>
            <a:r>
              <a:rPr lang="ru-RU" b="1" dirty="0" smtClean="0"/>
              <a:t>мест. </a:t>
            </a:r>
            <a:r>
              <a:rPr lang="ru-RU" dirty="0"/>
              <a:t>В случае отсутствия мест в </a:t>
            </a:r>
            <a:r>
              <a:rPr lang="ru-RU" dirty="0" smtClean="0"/>
              <a:t>образовательной </a:t>
            </a:r>
            <a:r>
              <a:rPr lang="ru-RU" dirty="0"/>
              <a:t>организации родители (законные представители) ребенка для решения вопроса о его устройстве в другую общеобразовательную организацию обращаются непосредственно </a:t>
            </a:r>
            <a:r>
              <a:rPr lang="ru-RU" dirty="0" smtClean="0"/>
              <a:t> в орган </a:t>
            </a:r>
            <a:r>
              <a:rPr lang="ru-RU" dirty="0"/>
              <a:t>местного самоуправления, осуществляющий управление в сфере </a:t>
            </a:r>
            <a:r>
              <a:rPr lang="ru-RU" dirty="0" smtClean="0"/>
              <a:t>образования.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360050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Правила </a:t>
            </a:r>
            <a:r>
              <a:rPr lang="uk-UA" dirty="0" err="1"/>
              <a:t>приема</a:t>
            </a:r>
            <a:r>
              <a:rPr lang="uk-UA" dirty="0"/>
              <a:t> в 1 </a:t>
            </a:r>
            <a:r>
              <a:rPr lang="uk-UA" dirty="0" err="1"/>
              <a:t>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dirty="0"/>
              <a:t>М</a:t>
            </a:r>
            <a:r>
              <a:rPr lang="ru-RU" dirty="0" smtClean="0"/>
              <a:t>униципальные </a:t>
            </a:r>
            <a:r>
              <a:rPr lang="ru-RU" dirty="0"/>
              <a:t>образовательные организации с целью проведения организованного приема детей в первый класс размещают на своих информационном стенде и официальном сайте в сети Интернет информацию:</a:t>
            </a:r>
          </a:p>
          <a:p>
            <a:pPr algn="just"/>
            <a:r>
              <a:rPr lang="ru-RU" dirty="0"/>
              <a:t>о количестве мест в первых классах не позднее 10 календарных дней с момента издания распорядительного акта, указанного в пункте 6 Порядка;</a:t>
            </a:r>
          </a:p>
          <a:p>
            <a:pPr algn="just"/>
            <a:r>
              <a:rPr lang="ru-RU" dirty="0"/>
              <a:t>о наличии свободных мест в первых классах для приема детей, не проживающих на закрепленной территории, не позднее 5 июля текущего года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807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Правила </a:t>
            </a:r>
            <a:r>
              <a:rPr lang="uk-UA" dirty="0" err="1"/>
              <a:t>приема</a:t>
            </a:r>
            <a:r>
              <a:rPr lang="uk-UA" dirty="0"/>
              <a:t> в 1 </a:t>
            </a:r>
            <a:r>
              <a:rPr lang="uk-UA" dirty="0" err="1"/>
              <a:t>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/>
              <a:t>Прием заявлений о приеме на обучение в первый класс для детей, указанных в пунктах 9, 10 и 12 Порядка, а также проживающих на закрепленной территории, начинается 1 апреля текущего года и завершается 30 июня текущего года.</a:t>
            </a:r>
          </a:p>
          <a:p>
            <a:r>
              <a:rPr lang="ru-RU" dirty="0"/>
              <a:t>Руководитель общеобразовательной организации издает распорядительный акт о приеме на обучение детей, указанных в абзаце первом настоящего пункта, в течение 3 рабочих дней после завершения приема заявлений о приеме на обучение в первый класс.</a:t>
            </a:r>
          </a:p>
          <a:p>
            <a:r>
              <a:rPr lang="ru-RU" dirty="0"/>
              <a:t>Для детей, не проживающих на закрепленной территории, прием заявлений о приеме на обучение в первый класс начинается 6 июля текущего года до момента заполнения свободных мест, но не позднее 5 сентября текущего года.</a:t>
            </a:r>
          </a:p>
        </p:txBody>
      </p:sp>
    </p:spTree>
    <p:extLst>
      <p:ext uri="{BB962C8B-B14F-4D97-AF65-F5344CB8AC3E}">
        <p14:creationId xmlns:p14="http://schemas.microsoft.com/office/powerpoint/2010/main" val="1965272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Правила </a:t>
            </a:r>
            <a:r>
              <a:rPr lang="uk-UA" dirty="0" err="1"/>
              <a:t>приема</a:t>
            </a:r>
            <a:r>
              <a:rPr lang="uk-UA" dirty="0"/>
              <a:t> в 1 </a:t>
            </a:r>
            <a:r>
              <a:rPr lang="uk-UA" dirty="0" err="1"/>
              <a:t>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dirty="0" smtClean="0"/>
              <a:t>Муниципальные </a:t>
            </a:r>
            <a:r>
              <a:rPr lang="ru-RU" dirty="0"/>
              <a:t>образовательные организации, закончившие прием в первый класс всех детей, указанных в пунктах 9, 10 и 12 Порядка, а также проживающих на закрепленной территории, осуществляют прием детей, не проживающих на закрепленной территории, ранее 6 июля текущего года.</a:t>
            </a:r>
          </a:p>
        </p:txBody>
      </p:sp>
    </p:spTree>
    <p:extLst>
      <p:ext uri="{BB962C8B-B14F-4D97-AF65-F5344CB8AC3E}">
        <p14:creationId xmlns:p14="http://schemas.microsoft.com/office/powerpoint/2010/main" val="2440362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Правила </a:t>
            </a:r>
            <a:r>
              <a:rPr lang="uk-UA" dirty="0" err="1"/>
              <a:t>приема</a:t>
            </a:r>
            <a:r>
              <a:rPr lang="uk-UA" dirty="0"/>
              <a:t> в 1 </a:t>
            </a:r>
            <a:r>
              <a:rPr lang="uk-UA" dirty="0" err="1"/>
              <a:t>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dirty="0"/>
              <a:t>При приеме на обучение общеобразовательная организация обязана ознакомить поступающего и (или) его родителей (законных представителей) со своим уставом, с лицензией на осуществление образовательной деятельности, со свидетельством о государственной аккредитации, с общеобразовательными программами и другими документами, регламентирующими организацию и осуществление образовательной деятельности, права и обязанности </a:t>
            </a:r>
            <a:r>
              <a:rPr lang="ru-RU" dirty="0" smtClean="0"/>
              <a:t>обучающихся.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986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Правила </a:t>
            </a:r>
            <a:r>
              <a:rPr lang="uk-UA" dirty="0" err="1"/>
              <a:t>приема</a:t>
            </a:r>
            <a:r>
              <a:rPr lang="uk-UA" dirty="0"/>
              <a:t> в 1 </a:t>
            </a:r>
            <a:r>
              <a:rPr lang="uk-UA" dirty="0" err="1"/>
              <a:t>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b="1" dirty="0"/>
              <a:t>При приеме на обучение </a:t>
            </a:r>
            <a:r>
              <a:rPr lang="ru-RU" dirty="0"/>
              <a:t>по имеющим государственную аккредитацию образовательным программам начального общего и основного общего образования </a:t>
            </a:r>
            <a:r>
              <a:rPr lang="ru-RU" b="1" dirty="0"/>
              <a:t>выбор языка образования, изучаемых родного языка из числа языков народов Российской Федерации, в том числе русского языка как родного языка</a:t>
            </a:r>
            <a:r>
              <a:rPr lang="ru-RU" dirty="0"/>
              <a:t>, государственных языков республик Российской Федерации осуществляется </a:t>
            </a:r>
            <a:r>
              <a:rPr lang="ru-RU" b="1" dirty="0"/>
              <a:t>по заявлению родителей (законных представителей) </a:t>
            </a:r>
            <a:r>
              <a:rPr lang="ru-RU" b="1" dirty="0" smtClean="0"/>
              <a:t>детей.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21495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Правила </a:t>
            </a:r>
            <a:r>
              <a:rPr lang="uk-UA" dirty="0" err="1"/>
              <a:t>приема</a:t>
            </a:r>
            <a:r>
              <a:rPr lang="uk-UA" dirty="0"/>
              <a:t> в 1 </a:t>
            </a:r>
            <a:r>
              <a:rPr lang="uk-UA" dirty="0" err="1"/>
              <a:t>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/>
              <a:t>Заявление о приеме на обучение и документы для приема на </a:t>
            </a:r>
            <a:r>
              <a:rPr lang="ru-RU" dirty="0" smtClean="0"/>
              <a:t>обучение подаются </a:t>
            </a:r>
            <a:r>
              <a:rPr lang="ru-RU" dirty="0"/>
              <a:t>одним из следующих способов:</a:t>
            </a:r>
          </a:p>
          <a:p>
            <a:r>
              <a:rPr lang="ru-RU" sz="1600" b="1" dirty="0"/>
              <a:t>лично в общеобразовательную организацию</a:t>
            </a:r>
            <a:r>
              <a:rPr lang="ru-RU" sz="1600" dirty="0"/>
              <a:t>;</a:t>
            </a:r>
          </a:p>
          <a:p>
            <a:r>
              <a:rPr lang="ru-RU" sz="1600" dirty="0"/>
              <a:t>через операторов почтовой связи общего пользования </a:t>
            </a:r>
            <a:r>
              <a:rPr lang="ru-RU" sz="1600" b="1" dirty="0"/>
              <a:t>заказным письмом с уведомлением о вручении;</a:t>
            </a:r>
          </a:p>
          <a:p>
            <a:r>
              <a:rPr lang="ru-RU" sz="1600" b="1" dirty="0"/>
              <a:t>в электронной форме </a:t>
            </a:r>
            <a:r>
              <a:rPr lang="ru-RU" sz="1600" dirty="0"/>
              <a:t>(документ на бумажном носителе, преобразованный в электронную форму путем сканирования или фотографирования с обеспечением машиночитаемого распознавания его реквизитов) </a:t>
            </a:r>
            <a:r>
              <a:rPr lang="ru-RU" sz="1600" b="1" dirty="0"/>
              <a:t>посредством электронной почты </a:t>
            </a:r>
            <a:r>
              <a:rPr lang="ru-RU" sz="1600" dirty="0"/>
              <a:t>общеобразовательной организации или электронной информационной системы общеобразовательной организации, в том числе с использованием функционала официального сайта общеобразовательной организации в сети Интернет или иным способом с использованием сети Интернет;</a:t>
            </a:r>
          </a:p>
          <a:p>
            <a:r>
              <a:rPr lang="ru-RU" sz="1600" b="1" dirty="0"/>
              <a:t>с использованием функционала (сервисов) региональных порталов государственных и муниципальных услуг, </a:t>
            </a:r>
            <a:r>
              <a:rPr lang="ru-RU" sz="1600" dirty="0"/>
              <a:t>являющихся государственными информационными системами субъектов Российской Федерации, созданными органами государственной власти субъектов Российской Федерации (при наличии).</a:t>
            </a:r>
          </a:p>
        </p:txBody>
      </p:sp>
    </p:spTree>
    <p:extLst>
      <p:ext uri="{BB962C8B-B14F-4D97-AF65-F5344CB8AC3E}">
        <p14:creationId xmlns:p14="http://schemas.microsoft.com/office/powerpoint/2010/main" val="2448558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Правила </a:t>
            </a:r>
            <a:r>
              <a:rPr lang="uk-UA" dirty="0" err="1"/>
              <a:t>приема</a:t>
            </a:r>
            <a:r>
              <a:rPr lang="uk-UA" dirty="0"/>
              <a:t> в 1 </a:t>
            </a:r>
            <a:r>
              <a:rPr lang="uk-UA" dirty="0" err="1"/>
              <a:t>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b="1" dirty="0"/>
              <a:t>Общеобразовательная организация осуществляет проверку достоверности сведений</a:t>
            </a:r>
            <a:r>
              <a:rPr lang="ru-RU" dirty="0"/>
              <a:t>, указанных в заявлении о приеме на обучение, и соответствия действительности поданных электронных образов документов. При проведении указанной проверки общеобразовательная организация вправе обращаться к соответствующим государственным информационным системам, в государственные (муниципальные) органы и организации.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88166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В заявлении о приеме на обучение родителем (законным представителем) ребенка указываются следующие сведения: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фамилия</a:t>
            </a:r>
            <a:r>
              <a:rPr lang="ru-RU" dirty="0"/>
              <a:t>, имя, отчество (при наличии) </a:t>
            </a:r>
            <a:r>
              <a:rPr lang="ru-RU" dirty="0" smtClean="0"/>
              <a:t>ребенка;</a:t>
            </a:r>
            <a:endParaRPr lang="ru-RU" dirty="0"/>
          </a:p>
          <a:p>
            <a:r>
              <a:rPr lang="ru-RU" dirty="0"/>
              <a:t>дата рождения </a:t>
            </a:r>
            <a:r>
              <a:rPr lang="ru-RU" dirty="0" smtClean="0"/>
              <a:t>ребенка;</a:t>
            </a:r>
            <a:endParaRPr lang="ru-RU" dirty="0"/>
          </a:p>
          <a:p>
            <a:r>
              <a:rPr lang="ru-RU" dirty="0"/>
              <a:t>адрес места жительства и (или) адрес места пребывания </a:t>
            </a:r>
            <a:r>
              <a:rPr lang="ru-RU" dirty="0" smtClean="0"/>
              <a:t>ребенка;</a:t>
            </a:r>
            <a:endParaRPr lang="ru-RU" dirty="0"/>
          </a:p>
          <a:p>
            <a:r>
              <a:rPr lang="ru-RU" dirty="0"/>
              <a:t>фамилия, имя, отчество </a:t>
            </a:r>
            <a:r>
              <a:rPr lang="ru-RU" dirty="0" smtClean="0"/>
              <a:t>родителя(ей</a:t>
            </a:r>
            <a:r>
              <a:rPr lang="ru-RU" dirty="0"/>
              <a:t>) (законного(</a:t>
            </a:r>
            <a:r>
              <a:rPr lang="ru-RU" dirty="0" err="1"/>
              <a:t>ых</a:t>
            </a:r>
            <a:r>
              <a:rPr lang="ru-RU" dirty="0"/>
              <a:t>) представителя(ей) ребенка;</a:t>
            </a:r>
          </a:p>
          <a:p>
            <a:r>
              <a:rPr lang="ru-RU" dirty="0"/>
              <a:t>адрес места жительства и (или) адрес места пребывания родителя(ей) (законного(</a:t>
            </a:r>
            <a:r>
              <a:rPr lang="ru-RU" dirty="0" err="1"/>
              <a:t>ых</a:t>
            </a:r>
            <a:r>
              <a:rPr lang="ru-RU" dirty="0"/>
              <a:t>) представителя(ей) ребенка;</a:t>
            </a:r>
          </a:p>
          <a:p>
            <a:r>
              <a:rPr lang="ru-RU" dirty="0"/>
              <a:t>адрес(а) электронной почты, номер(а) телефона(</a:t>
            </a:r>
            <a:r>
              <a:rPr lang="ru-RU" dirty="0" err="1"/>
              <a:t>ов</a:t>
            </a:r>
            <a:r>
              <a:rPr lang="ru-RU" dirty="0"/>
              <a:t>) (при наличии) родителя(ей) (законного(</a:t>
            </a:r>
            <a:r>
              <a:rPr lang="ru-RU" dirty="0" err="1"/>
              <a:t>ых</a:t>
            </a:r>
            <a:r>
              <a:rPr lang="ru-RU" dirty="0"/>
              <a:t>) представителя(ей) </a:t>
            </a:r>
            <a:r>
              <a:rPr lang="ru-RU" dirty="0" smtClean="0"/>
              <a:t>ребенка;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735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В заявлении о приеме на обучение родителем (законным представителем) ребенка указываются следующие сведения: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о </a:t>
            </a:r>
            <a:r>
              <a:rPr lang="ru-RU" dirty="0"/>
              <a:t>наличии права внеочередного, первоочередного или преимущественного приема;</a:t>
            </a:r>
          </a:p>
          <a:p>
            <a:r>
              <a:rPr lang="ru-RU" dirty="0"/>
              <a:t>о потребности ребенка или поступающего в обучении по адаптированной образовательной программе и (или) в создании специальных условий для организации обучения и воспитания обучающегося с ограниченными возможностями здоровья в соответствии с заключением психолого-медико-педагогической комиссии (при наличии) или инвалида (ребенка-инвалида) в соответствии с индивидуальной программой реабилитации;</a:t>
            </a:r>
          </a:p>
          <a:p>
            <a:r>
              <a:rPr lang="ru-RU" dirty="0"/>
              <a:t>согласие родителя(ей) (законного(</a:t>
            </a:r>
            <a:r>
              <a:rPr lang="ru-RU" dirty="0" err="1"/>
              <a:t>ых</a:t>
            </a:r>
            <a:r>
              <a:rPr lang="ru-RU" dirty="0"/>
              <a:t>) представителя(ей) ребенка на обучение ребенка по адаптированной образовательной программе (в случае необходимости обучения ребенка по адаптированной образовательной программе</a:t>
            </a:r>
            <a:r>
              <a:rPr lang="ru-RU" dirty="0" smtClean="0"/>
              <a:t>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93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645024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Заместители директора </a:t>
            </a:r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3200" b="1" dirty="0" smtClean="0"/>
              <a:t>по </a:t>
            </a:r>
            <a:r>
              <a:rPr lang="ru-RU" sz="3200" b="1" dirty="0"/>
              <a:t>учебно-воспитательной </a:t>
            </a:r>
            <a:r>
              <a:rPr lang="ru-RU" sz="3200" b="1" dirty="0" smtClean="0"/>
              <a:t>работе</a:t>
            </a:r>
            <a:br>
              <a:rPr lang="ru-RU" sz="32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4400" b="1" dirty="0" smtClean="0"/>
              <a:t>Куприянова Елена Павловна</a:t>
            </a:r>
            <a:br>
              <a:rPr lang="ru-RU" sz="4400" b="1" dirty="0" smtClean="0"/>
            </a:br>
            <a:r>
              <a:rPr lang="ru-RU" sz="4400" b="1" dirty="0" smtClean="0"/>
              <a:t>Лапшина Лидия Николаевна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3514" y="836712"/>
            <a:ext cx="7772400" cy="1500187"/>
          </a:xfrm>
        </p:spPr>
        <p:txBody>
          <a:bodyPr/>
          <a:lstStyle/>
          <a:p>
            <a:pPr algn="ctr"/>
            <a:r>
              <a:rPr lang="ru-RU" sz="3200" b="1" dirty="0"/>
              <a:t>Управление образовательной </a:t>
            </a:r>
            <a:r>
              <a:rPr lang="ru-RU" sz="3200" b="1" dirty="0" smtClean="0"/>
              <a:t>организацией</a:t>
            </a:r>
          </a:p>
          <a:p>
            <a:pPr algn="ctr"/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098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В заявлении о приеме на обучение родителем (законным представителем) ребенка указываются следующие сведения: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/>
              <a:t>язык </a:t>
            </a:r>
            <a:r>
              <a:rPr lang="ru-RU" dirty="0" smtClean="0"/>
              <a:t>образования;</a:t>
            </a:r>
            <a:endParaRPr lang="ru-RU" dirty="0"/>
          </a:p>
          <a:p>
            <a:r>
              <a:rPr lang="ru-RU" dirty="0"/>
              <a:t>родной язык из числа языков народов Российской Федерации (в случае реализации права на изучение родного языка из числа языков народов Российской Федерации, в том числе русского языка как родного языка);</a:t>
            </a:r>
          </a:p>
          <a:p>
            <a:r>
              <a:rPr lang="ru-RU" dirty="0" smtClean="0"/>
              <a:t>факт </a:t>
            </a:r>
            <a:r>
              <a:rPr lang="ru-RU" dirty="0"/>
              <a:t>ознакомления родителя(ей) </a:t>
            </a:r>
            <a:r>
              <a:rPr lang="ru-RU" dirty="0" smtClean="0"/>
              <a:t>ребенка  </a:t>
            </a:r>
            <a:r>
              <a:rPr lang="ru-RU" dirty="0"/>
              <a:t>с уставом, с лицензией на осуществление образовательной деятельности, со свидетельством о государственной аккредитации, с общеобразовательными программами и другими документами, регламентирующими организацию и осуществление образовательной деятельности, права и обязанности обучающихся</a:t>
            </a:r>
            <a:r>
              <a:rPr lang="ru-RU" baseline="30000" dirty="0"/>
              <a:t>27</a:t>
            </a:r>
            <a:r>
              <a:rPr lang="ru-RU" dirty="0"/>
              <a:t>;</a:t>
            </a:r>
          </a:p>
          <a:p>
            <a:r>
              <a:rPr lang="ru-RU" dirty="0"/>
              <a:t>согласие родителя(ей) (законного(</a:t>
            </a:r>
            <a:r>
              <a:rPr lang="ru-RU" dirty="0" err="1"/>
              <a:t>ых</a:t>
            </a:r>
            <a:r>
              <a:rPr lang="ru-RU" dirty="0"/>
              <a:t>) представителя(ей) ребенка или поступающего на обработку персональных данных</a:t>
            </a:r>
            <a:r>
              <a:rPr lang="ru-RU" baseline="30000" dirty="0"/>
              <a:t>28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763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Для приема родитель(и) (законный(</a:t>
            </a:r>
            <a:r>
              <a:rPr lang="ru-RU" sz="3200" b="1" dirty="0" err="1"/>
              <a:t>ые</a:t>
            </a:r>
            <a:r>
              <a:rPr lang="ru-RU" sz="3200" b="1" dirty="0"/>
              <a:t>) представитель(и) ребенка </a:t>
            </a:r>
            <a:r>
              <a:rPr lang="ru-RU" sz="3200" b="1" dirty="0" smtClean="0"/>
              <a:t> </a:t>
            </a:r>
            <a:r>
              <a:rPr lang="ru-RU" sz="3200" b="1" dirty="0"/>
              <a:t>представляют следующие документы: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1) </a:t>
            </a:r>
            <a:r>
              <a:rPr lang="ru-RU" b="1" dirty="0" smtClean="0">
                <a:solidFill>
                  <a:srgbClr val="FF0000"/>
                </a:solidFill>
              </a:rPr>
              <a:t>копию </a:t>
            </a:r>
            <a:r>
              <a:rPr lang="ru-RU" b="1" dirty="0">
                <a:solidFill>
                  <a:srgbClr val="FF0000"/>
                </a:solidFill>
              </a:rPr>
              <a:t>документа, удостоверяющего личность </a:t>
            </a:r>
            <a:r>
              <a:rPr lang="ru-RU" b="1" dirty="0" smtClean="0">
                <a:solidFill>
                  <a:srgbClr val="FF0000"/>
                </a:solidFill>
              </a:rPr>
              <a:t>родителя (родителей) </a:t>
            </a:r>
            <a:r>
              <a:rPr lang="ru-RU" dirty="0">
                <a:solidFill>
                  <a:srgbClr val="FF0000"/>
                </a:solidFill>
              </a:rPr>
              <a:t>(законного представителя) </a:t>
            </a:r>
            <a:r>
              <a:rPr lang="ru-RU" dirty="0" smtClean="0">
                <a:solidFill>
                  <a:srgbClr val="FF0000"/>
                </a:solidFill>
              </a:rPr>
              <a:t>ребенка;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/>
              <a:t>2) </a:t>
            </a:r>
            <a:r>
              <a:rPr lang="ru-RU" b="1" dirty="0" smtClean="0">
                <a:solidFill>
                  <a:srgbClr val="FF0000"/>
                </a:solidFill>
              </a:rPr>
              <a:t>копию </a:t>
            </a:r>
            <a:r>
              <a:rPr lang="ru-RU" b="1" dirty="0">
                <a:solidFill>
                  <a:srgbClr val="FF0000"/>
                </a:solidFill>
              </a:rPr>
              <a:t>свидетельства о рождении ребенка </a:t>
            </a:r>
            <a:r>
              <a:rPr lang="ru-RU" dirty="0">
                <a:solidFill>
                  <a:srgbClr val="FF0000"/>
                </a:solidFill>
              </a:rPr>
              <a:t>или документа, подтверждающего родство заявителя;</a:t>
            </a:r>
          </a:p>
          <a:p>
            <a:r>
              <a:rPr lang="ru-RU" dirty="0" smtClean="0"/>
              <a:t>3) копию </a:t>
            </a:r>
            <a:r>
              <a:rPr lang="ru-RU" dirty="0"/>
              <a:t>документа, подтверждающего установление опеки или попечительства (при необходимости</a:t>
            </a:r>
            <a:r>
              <a:rPr lang="ru-RU" dirty="0" smtClean="0"/>
              <a:t>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453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Для приема родитель(и) (законный(</a:t>
            </a:r>
            <a:r>
              <a:rPr lang="ru-RU" sz="3200" b="1" dirty="0" err="1"/>
              <a:t>ые</a:t>
            </a:r>
            <a:r>
              <a:rPr lang="ru-RU" sz="3200" b="1" dirty="0"/>
              <a:t>) представитель(и) ребенка </a:t>
            </a:r>
            <a:r>
              <a:rPr lang="ru-RU" sz="3200" b="1" dirty="0" smtClean="0"/>
              <a:t> </a:t>
            </a:r>
            <a:r>
              <a:rPr lang="ru-RU" sz="3200" b="1" dirty="0"/>
              <a:t>представляют следующие документы: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4</a:t>
            </a:r>
            <a:r>
              <a:rPr lang="ru-RU" dirty="0" smtClean="0">
                <a:solidFill>
                  <a:srgbClr val="FF0000"/>
                </a:solidFill>
              </a:rPr>
              <a:t>) </a:t>
            </a:r>
            <a:r>
              <a:rPr lang="ru-RU" b="1" dirty="0" smtClean="0">
                <a:solidFill>
                  <a:srgbClr val="FF0000"/>
                </a:solidFill>
              </a:rPr>
              <a:t>копию </a:t>
            </a:r>
            <a:r>
              <a:rPr lang="ru-RU" b="1" dirty="0">
                <a:solidFill>
                  <a:srgbClr val="FF0000"/>
                </a:solidFill>
              </a:rPr>
              <a:t>документа о регистрации ребенка </a:t>
            </a:r>
            <a:r>
              <a:rPr lang="ru-RU" b="1" dirty="0" smtClean="0">
                <a:solidFill>
                  <a:srgbClr val="FF0000"/>
                </a:solidFill>
              </a:rPr>
              <a:t>по </a:t>
            </a:r>
            <a:r>
              <a:rPr lang="ru-RU" b="1" dirty="0">
                <a:solidFill>
                  <a:srgbClr val="FF0000"/>
                </a:solidFill>
              </a:rPr>
              <a:t>месту жительства </a:t>
            </a:r>
            <a:r>
              <a:rPr lang="ru-RU" dirty="0">
                <a:solidFill>
                  <a:srgbClr val="FF0000"/>
                </a:solidFill>
              </a:rPr>
              <a:t>или по месту пребывания на закрепленной территории или справку о приеме документов для оформления регистрации по месту жительства (в случае приема на обучение </a:t>
            </a:r>
            <a:r>
              <a:rPr lang="ru-RU" dirty="0" smtClean="0">
                <a:solidFill>
                  <a:srgbClr val="FF0000"/>
                </a:solidFill>
              </a:rPr>
              <a:t>ребенка, </a:t>
            </a:r>
            <a:r>
              <a:rPr lang="ru-RU" dirty="0">
                <a:solidFill>
                  <a:srgbClr val="FF0000"/>
                </a:solidFill>
              </a:rPr>
              <a:t>проживающего на закрепленной территории, или в случае использования права преимущественного приема на обучение по образовательным программам начального общего образования);</a:t>
            </a:r>
          </a:p>
          <a:p>
            <a:r>
              <a:rPr lang="ru-RU" b="1" dirty="0" smtClean="0"/>
              <a:t>5) справку </a:t>
            </a:r>
            <a:r>
              <a:rPr lang="ru-RU" b="1" dirty="0"/>
              <a:t>с места работы</a:t>
            </a:r>
            <a:r>
              <a:rPr lang="ru-RU" dirty="0"/>
              <a:t> родителя(ей) (законного(</a:t>
            </a:r>
            <a:r>
              <a:rPr lang="ru-RU" dirty="0" err="1"/>
              <a:t>ых</a:t>
            </a:r>
            <a:r>
              <a:rPr lang="ru-RU" dirty="0"/>
              <a:t>) представителя(ей) ребенка (при наличии права внеочередного или первоочередного приема на обучение);</a:t>
            </a:r>
          </a:p>
          <a:p>
            <a:r>
              <a:rPr lang="ru-RU" b="1" dirty="0" smtClean="0"/>
              <a:t>6) копию </a:t>
            </a:r>
            <a:r>
              <a:rPr lang="ru-RU" b="1" dirty="0"/>
              <a:t>заключения психолого-медико-педагогической комиссии </a:t>
            </a:r>
            <a:r>
              <a:rPr lang="ru-RU" dirty="0"/>
              <a:t>(при наличии).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925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Правила </a:t>
            </a:r>
            <a:r>
              <a:rPr lang="uk-UA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приема</a:t>
            </a: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 в 1 </a:t>
            </a:r>
            <a:r>
              <a:rPr lang="uk-UA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класс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При посещении общеобразовательной организации и (или) очном взаимодействии с уполномоченными должностными лицами общеобразовательной организации родитель(и) (законный(</a:t>
            </a:r>
            <a:r>
              <a:rPr lang="ru-RU" sz="2400" b="1" dirty="0" err="1"/>
              <a:t>ые</a:t>
            </a:r>
            <a:r>
              <a:rPr lang="ru-RU" sz="2400" b="1" dirty="0"/>
              <a:t>) представитель(и) ребенка предъявляет(ют) оригиналы </a:t>
            </a:r>
            <a:r>
              <a:rPr lang="ru-RU" sz="2400" b="1" dirty="0" smtClean="0"/>
              <a:t>документов</a:t>
            </a:r>
            <a:r>
              <a:rPr lang="ru-RU" sz="2400" b="1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0691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Правила </a:t>
            </a:r>
            <a:r>
              <a:rPr lang="uk-UA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приема</a:t>
            </a: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 в 1 </a:t>
            </a:r>
            <a:r>
              <a:rPr lang="uk-UA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класс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Родитель</a:t>
            </a:r>
            <a:r>
              <a:rPr lang="ru-RU" dirty="0" smtClean="0"/>
              <a:t>(и</a:t>
            </a:r>
            <a:r>
              <a:rPr lang="ru-RU" dirty="0"/>
              <a:t>) (законный(</a:t>
            </a:r>
            <a:r>
              <a:rPr lang="ru-RU" dirty="0" err="1"/>
              <a:t>ые</a:t>
            </a:r>
            <a:r>
              <a:rPr lang="ru-RU" dirty="0"/>
              <a:t>) представитель(и) </a:t>
            </a:r>
            <a:r>
              <a:rPr lang="ru-RU" b="1" dirty="0"/>
              <a:t>ребенка, являющегося иностранным гражданином или лицом без гражданства, дополнительно предъявляет(ют) документ, подтверждающий родство заявителя(ей</a:t>
            </a:r>
            <a:r>
              <a:rPr lang="ru-RU" dirty="0"/>
              <a:t>) (или законность представления прав ребенка), </a:t>
            </a:r>
            <a:r>
              <a:rPr lang="ru-RU" b="1" dirty="0"/>
              <a:t>и документ, подтверждающий право ребенка на пребывание в Российской Федерации</a:t>
            </a:r>
            <a:r>
              <a:rPr lang="ru-RU" dirty="0"/>
              <a:t>.</a:t>
            </a:r>
          </a:p>
          <a:p>
            <a:r>
              <a:rPr lang="ru-RU" dirty="0"/>
              <a:t>Иностранные граждане и лица без гражданства все документы представляют на русском языке или вместе с заверенным в установленном порядке</a:t>
            </a:r>
            <a:r>
              <a:rPr lang="ru-RU" baseline="30000" dirty="0"/>
              <a:t>30</a:t>
            </a:r>
            <a:r>
              <a:rPr lang="ru-RU" dirty="0"/>
              <a:t> переводом на русский язык.</a:t>
            </a:r>
          </a:p>
        </p:txBody>
      </p:sp>
    </p:spTree>
    <p:extLst>
      <p:ext uri="{BB962C8B-B14F-4D97-AF65-F5344CB8AC3E}">
        <p14:creationId xmlns:p14="http://schemas.microsoft.com/office/powerpoint/2010/main" val="523714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Правила </a:t>
            </a:r>
            <a:r>
              <a:rPr lang="uk-UA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приема</a:t>
            </a: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 в 1 </a:t>
            </a:r>
            <a:r>
              <a:rPr lang="uk-UA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класс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/>
              <a:t>Не допускается требовать представления других документов в качестве основания для приема на обучение по основным общеобразовательным программам.</a:t>
            </a:r>
          </a:p>
          <a:p>
            <a:r>
              <a:rPr lang="ru-RU" dirty="0" smtClean="0"/>
              <a:t> Родители </a:t>
            </a:r>
            <a:r>
              <a:rPr lang="ru-RU" dirty="0"/>
              <a:t>ребенка </a:t>
            </a:r>
            <a:r>
              <a:rPr lang="ru-RU" dirty="0" smtClean="0"/>
              <a:t>имеют </a:t>
            </a:r>
            <a:r>
              <a:rPr lang="ru-RU" dirty="0"/>
              <a:t>право по своему усмотрению представлять другие документы.</a:t>
            </a:r>
          </a:p>
          <a:p>
            <a:r>
              <a:rPr lang="ru-RU" dirty="0"/>
              <a:t>29. Факт приема заявления о приеме на обучение и перечень документов</a:t>
            </a:r>
            <a:r>
              <a:rPr lang="ru-RU" dirty="0" smtClean="0"/>
              <a:t>, </a:t>
            </a:r>
            <a:r>
              <a:rPr lang="ru-RU" dirty="0"/>
              <a:t>регистрируются в журнале приема заявлений о приеме на обучение в общеобразовательную организацию. После регистрации заявления о приеме на обучение и перечня документов, представленных </a:t>
            </a:r>
            <a:r>
              <a:rPr lang="ru-RU" dirty="0" smtClean="0"/>
              <a:t>ребенка, родителю </a:t>
            </a:r>
            <a:r>
              <a:rPr lang="ru-RU" dirty="0"/>
              <a:t>ребенка </a:t>
            </a:r>
            <a:r>
              <a:rPr lang="ru-RU" dirty="0" smtClean="0"/>
              <a:t> </a:t>
            </a:r>
            <a:r>
              <a:rPr lang="ru-RU" dirty="0"/>
              <a:t>выдается документ, заверенный подписью должностного лица общеобразовательной организации, ответственного за прием заявлений о приеме на обучение и документов, содержащий индивидуальный номер заявления о приеме на обучение и перечень представленных при приеме на обучение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1440103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Правила </a:t>
            </a:r>
            <a:r>
              <a:rPr lang="uk-UA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приема</a:t>
            </a: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 в 1 </a:t>
            </a:r>
            <a:r>
              <a:rPr lang="uk-UA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класс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/>
              <a:t>Руководитель общеобразовательной организации издает распорядительный акт о приеме на обучение детей, указанных в абзаце первом настоящего пункта, в течение 3 рабочих дней после завершения приема заявлений о приеме на обучение в первый класс</a:t>
            </a:r>
            <a:r>
              <a:rPr lang="ru-RU" dirty="0" smtClean="0"/>
              <a:t>.</a:t>
            </a:r>
          </a:p>
          <a:p>
            <a:r>
              <a:rPr lang="ru-RU" dirty="0"/>
              <a:t>На каждого ребенка, принятого в общеобразовательную организацию, формируется личное дело, в котором хранятся заявление о приеме на обучение и все представленные родителем(</a:t>
            </a:r>
            <a:r>
              <a:rPr lang="ru-RU" dirty="0" err="1"/>
              <a:t>ями</a:t>
            </a:r>
            <a:r>
              <a:rPr lang="ru-RU" dirty="0"/>
              <a:t>) (законным(</a:t>
            </a:r>
            <a:r>
              <a:rPr lang="ru-RU" dirty="0" err="1"/>
              <a:t>ыми</a:t>
            </a:r>
            <a:r>
              <a:rPr lang="ru-RU" dirty="0"/>
              <a:t>) представителем(</a:t>
            </a:r>
            <a:r>
              <a:rPr lang="ru-RU" dirty="0" err="1"/>
              <a:t>ями</a:t>
            </a:r>
            <a:r>
              <a:rPr lang="ru-RU" dirty="0"/>
              <a:t>) ребенка или документы (копии документов).</a:t>
            </a:r>
          </a:p>
          <a:p>
            <a:r>
              <a:rPr lang="ru-RU" dirty="0" smtClean="0"/>
              <a:t>Руководитель </a:t>
            </a:r>
            <a:r>
              <a:rPr lang="ru-RU" dirty="0"/>
              <a:t>общеобразовательной организации издает </a:t>
            </a:r>
            <a:r>
              <a:rPr lang="ru-RU" b="1" dirty="0"/>
              <a:t>распорядительный акт о приеме </a:t>
            </a:r>
            <a:r>
              <a:rPr lang="ru-RU" dirty="0"/>
              <a:t>на обучение ребенка </a:t>
            </a:r>
            <a:r>
              <a:rPr lang="ru-RU" dirty="0" smtClean="0"/>
              <a:t> </a:t>
            </a:r>
            <a:r>
              <a:rPr lang="ru-RU" dirty="0"/>
              <a:t>в течение 5 рабочих дней после приема заявления о приеме на обучение и представленных документов, за исключением случая, предусмотренного пунктом 17 Порядка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1793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иректор\Desktop\5421\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365178"/>
            <a:ext cx="6823720" cy="126362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График </a:t>
            </a:r>
            <a:r>
              <a:rPr lang="ru-RU" dirty="0"/>
              <a:t>приема документов </a:t>
            </a:r>
            <a:br>
              <a:rPr lang="ru-RU" dirty="0"/>
            </a:br>
            <a:endParaRPr lang="uk-UA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1916832"/>
            <a:ext cx="6635080" cy="4536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197894"/>
            <a:ext cx="624644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 1 апреля по 4 мая очно</a:t>
            </a:r>
          </a:p>
          <a:p>
            <a:endParaRPr lang="ru-RU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800" b="1" i="1" dirty="0">
                <a:solidFill>
                  <a:srgbClr val="000000"/>
                </a:solidFill>
                <a:latin typeface="Calibri" panose="020F0502020204030204" pitchFamily="34" charset="0"/>
              </a:rPr>
              <a:t>6</a:t>
            </a:r>
            <a:r>
              <a:rPr lang="ru-RU" sz="28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Calibri" panose="020F0502020204030204" pitchFamily="34" charset="0"/>
              </a:rPr>
              <a:t>апреля    – </a:t>
            </a:r>
            <a:r>
              <a:rPr lang="ru-RU" sz="28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9.00-18.00</a:t>
            </a:r>
          </a:p>
          <a:p>
            <a:pPr algn="ctr"/>
            <a:r>
              <a:rPr lang="ru-RU" sz="28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13,20,27 апреля, 4 мая – 9.00-14.00</a:t>
            </a:r>
            <a:r>
              <a:rPr lang="ru-RU" sz="2800" b="1" i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b="1" i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800" b="1" i="1" dirty="0">
                <a:solidFill>
                  <a:srgbClr val="000000"/>
                </a:solidFill>
                <a:latin typeface="Calibri" panose="020F0502020204030204" pitchFamily="34" charset="0"/>
              </a:rPr>
              <a:t>                       </a:t>
            </a:r>
            <a:endParaRPr lang="ru-RU" sz="28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8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  июне в рабочие дни    с 9.00 до 17.00</a:t>
            </a:r>
            <a:r>
              <a:rPr lang="ru-RU" sz="2800" b="1" i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b="1" i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sz="2800" b="0" i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иректор\Desktop\5421\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7016" y="268783"/>
            <a:ext cx="7543800" cy="622116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 smtClean="0"/>
              <a:t>Правила </a:t>
            </a:r>
            <a:r>
              <a:rPr lang="uk-UA" dirty="0" err="1" smtClean="0"/>
              <a:t>приема</a:t>
            </a:r>
            <a:r>
              <a:rPr lang="uk-UA" dirty="0" smtClean="0"/>
              <a:t> в 1 </a:t>
            </a:r>
            <a:r>
              <a:rPr lang="uk-UA" dirty="0" err="1" smtClean="0"/>
              <a:t>класс</a:t>
            </a:r>
            <a:endParaRPr lang="uk-UA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979712" y="890899"/>
            <a:ext cx="6851104" cy="5967101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родители (законные представители) детей, проживающих на закрепленной территории, для зачисления ребенка в первый класс дополнительно предъявляют: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/>
              <a:t>-</a:t>
            </a:r>
            <a:r>
              <a:rPr lang="ru-RU" sz="2400" b="1" dirty="0" smtClean="0">
                <a:solidFill>
                  <a:srgbClr val="FF0000"/>
                </a:solidFill>
              </a:rPr>
              <a:t>ксерокопию медицинского полиса </a:t>
            </a:r>
            <a:r>
              <a:rPr lang="ru-RU" sz="2400" dirty="0" smtClean="0">
                <a:solidFill>
                  <a:srgbClr val="FF0000"/>
                </a:solidFill>
              </a:rPr>
              <a:t>(обе стороны);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</a:rPr>
              <a:t>ксерокопию СНИЛС</a:t>
            </a:r>
            <a:r>
              <a:rPr lang="ru-RU" sz="2400" dirty="0" smtClean="0">
                <a:solidFill>
                  <a:srgbClr val="FF0000"/>
                </a:solidFill>
              </a:rPr>
              <a:t>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</a:rPr>
              <a:t>медицинскую карту </a:t>
            </a:r>
            <a:r>
              <a:rPr lang="ru-RU" sz="2400" dirty="0" smtClean="0">
                <a:solidFill>
                  <a:srgbClr val="FF0000"/>
                </a:solidFill>
              </a:rPr>
              <a:t>в августе.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иректор\Desktop\5421\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/>
          <a:lstStyle/>
          <a:p>
            <a:pPr algn="r"/>
            <a:r>
              <a:rPr lang="uk-UA" dirty="0" smtClean="0"/>
              <a:t>Правила </a:t>
            </a:r>
            <a:r>
              <a:rPr lang="uk-UA" dirty="0" err="1" smtClean="0"/>
              <a:t>приема</a:t>
            </a:r>
            <a:r>
              <a:rPr lang="uk-UA" dirty="0" smtClean="0"/>
              <a:t> в 1 </a:t>
            </a:r>
            <a:r>
              <a:rPr lang="uk-UA" dirty="0" err="1" smtClean="0"/>
              <a:t>класс</a:t>
            </a:r>
            <a:endParaRPr lang="uk-UA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907704" y="2204864"/>
            <a:ext cx="6779096" cy="4248472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Формирование классов производится учреждением самостоятельно.</a:t>
            </a:r>
          </a:p>
          <a:p>
            <a:endParaRPr lang="ru-RU" sz="2400" dirty="0" smtClean="0"/>
          </a:p>
          <a:p>
            <a:endParaRPr lang="ru-RU" sz="2400" dirty="0"/>
          </a:p>
          <a:p>
            <a:pPr algn="ctr"/>
            <a:r>
              <a:rPr lang="ru-RU" sz="4000" b="1" dirty="0" smtClean="0"/>
              <a:t>11 мая  </a:t>
            </a:r>
          </a:p>
          <a:p>
            <a:pPr algn="ctr"/>
            <a:r>
              <a:rPr lang="ru-RU" sz="4000" b="1" dirty="0" smtClean="0"/>
              <a:t>родительское собрание в 15.00.</a:t>
            </a:r>
            <a:r>
              <a:rPr lang="ru-RU" sz="4000" b="1" dirty="0"/>
              <a:t/>
            </a:r>
            <a:br>
              <a:rPr lang="ru-RU" sz="4000" b="1" dirty="0"/>
            </a:b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40055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58952"/>
            <a:ext cx="7899216" cy="35661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3399"/>
                </a:solidFill>
              </a:rPr>
              <a:t>Заместитель </a:t>
            </a:r>
            <a:r>
              <a:rPr lang="ru-RU" sz="3200" dirty="0">
                <a:solidFill>
                  <a:srgbClr val="003399"/>
                </a:solidFill>
              </a:rPr>
              <a:t>директора  </a:t>
            </a:r>
            <a:r>
              <a:rPr lang="ru-RU" sz="3200" dirty="0" smtClean="0">
                <a:solidFill>
                  <a:srgbClr val="003399"/>
                </a:solidFill>
              </a:rPr>
              <a:t/>
            </a:r>
            <a:br>
              <a:rPr lang="ru-RU" sz="3200" dirty="0" smtClean="0">
                <a:solidFill>
                  <a:srgbClr val="003399"/>
                </a:solidFill>
              </a:rPr>
            </a:br>
            <a:r>
              <a:rPr lang="ru-RU" sz="3200" dirty="0" smtClean="0">
                <a:solidFill>
                  <a:srgbClr val="003399"/>
                </a:solidFill>
              </a:rPr>
              <a:t>по  дополнительному образованию  </a:t>
            </a:r>
            <a:r>
              <a:rPr lang="ru-RU" sz="2800" dirty="0">
                <a:solidFill>
                  <a:srgbClr val="003399"/>
                </a:solidFill>
              </a:rPr>
              <a:t/>
            </a:r>
            <a:br>
              <a:rPr lang="ru-RU" sz="2800" dirty="0">
                <a:solidFill>
                  <a:srgbClr val="003399"/>
                </a:solidFill>
              </a:rPr>
            </a:br>
            <a:r>
              <a:rPr lang="ru-RU" sz="2800" dirty="0">
                <a:solidFill>
                  <a:srgbClr val="003399"/>
                </a:solidFill>
              </a:rPr>
              <a:t/>
            </a:r>
            <a:br>
              <a:rPr lang="ru-RU" sz="2800" dirty="0">
                <a:solidFill>
                  <a:srgbClr val="003399"/>
                </a:solidFill>
              </a:rPr>
            </a:br>
            <a:r>
              <a:rPr lang="ru-RU" sz="4800" dirty="0" err="1" smtClean="0">
                <a:solidFill>
                  <a:srgbClr val="003399"/>
                </a:solidFill>
              </a:rPr>
              <a:t>Мельчукова</a:t>
            </a:r>
            <a:r>
              <a:rPr lang="ru-RU" sz="4800" dirty="0" smtClean="0">
                <a:solidFill>
                  <a:srgbClr val="003399"/>
                </a:solidFill>
              </a:rPr>
              <a:t> Наталья Петровна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960" y="729179"/>
            <a:ext cx="7772400" cy="1500187"/>
          </a:xfrm>
        </p:spPr>
        <p:txBody>
          <a:bodyPr/>
          <a:lstStyle/>
          <a:p>
            <a:pPr lvl="0" algn="ctr"/>
            <a:r>
              <a:rPr lang="ru-RU" sz="3200" b="1" dirty="0">
                <a:solidFill>
                  <a:srgbClr val="4D4D4D"/>
                </a:solidFill>
              </a:rPr>
              <a:t>Управление образовательной организацией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1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04617B"/>
                </a:solidFill>
                <a:latin typeface="Constantia"/>
              </a:rPr>
              <a:t>Федеральный закон </a:t>
            </a:r>
            <a:br>
              <a:rPr lang="ru-RU" sz="3200" dirty="0">
                <a:solidFill>
                  <a:srgbClr val="04617B"/>
                </a:solidFill>
                <a:latin typeface="Constantia"/>
              </a:rPr>
            </a:br>
            <a:r>
              <a:rPr lang="ru-RU" sz="3200" dirty="0">
                <a:solidFill>
                  <a:srgbClr val="04617B"/>
                </a:solidFill>
                <a:latin typeface="Constantia"/>
              </a:rPr>
              <a:t>от 29 декабря 2012 г. № 273 – ФЗ</a:t>
            </a:r>
            <a:br>
              <a:rPr lang="ru-RU" sz="3200" dirty="0">
                <a:solidFill>
                  <a:srgbClr val="04617B"/>
                </a:solidFill>
                <a:latin typeface="Constantia"/>
              </a:rPr>
            </a:br>
            <a:r>
              <a:rPr lang="ru-RU" sz="3200" dirty="0">
                <a:solidFill>
                  <a:srgbClr val="04617B"/>
                </a:solidFill>
                <a:latin typeface="Constantia"/>
              </a:rPr>
              <a:t>«Об образовании в Российской Федерации»</a:t>
            </a:r>
            <a:endParaRPr lang="ru-RU" sz="1050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971600" y="1988840"/>
            <a:ext cx="7772400" cy="21602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Статья 17. Формы получения  образования и формы обучения</a:t>
            </a:r>
          </a:p>
          <a:p>
            <a:r>
              <a:rPr lang="ru-RU" dirty="0" smtClean="0"/>
              <a:t>Статья 28. Компетенция, права, обязанности и ответственность образовательной организации.</a:t>
            </a:r>
          </a:p>
          <a:p>
            <a:r>
              <a:rPr lang="ru-RU" dirty="0" smtClean="0"/>
              <a:t>Глава 4.ОБУЧАЮЩИЕСЯ И ИХ РОДИТЕЛИ (ЗАКОННЫЕ ПРЕДСТАВИТЕЛИ)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693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10138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Учебно-методические комплекты </a:t>
            </a:r>
            <a:br>
              <a:rPr lang="ru-RU" sz="3200" b="1" dirty="0" smtClean="0"/>
            </a:br>
            <a:r>
              <a:rPr lang="ru-RU" sz="3200" b="1" dirty="0" smtClean="0"/>
              <a:t>начального общего образования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960" y="2636912"/>
            <a:ext cx="75438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 - </a:t>
            </a:r>
            <a:r>
              <a:rPr lang="ru-RU" sz="3200" b="1" dirty="0" smtClean="0">
                <a:solidFill>
                  <a:srgbClr val="000000"/>
                </a:solidFill>
              </a:rPr>
              <a:t> школа России</a:t>
            </a:r>
            <a:endParaRPr lang="ru-RU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500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10138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Планируемые педагоги  для набора  первых классов 2024-2025 учебного года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0140" y="2996952"/>
            <a:ext cx="7349440" cy="26642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Бычкова Марина Ивановна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Москвич Светлана Юрьевна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Пугачева Наталья Викторовна</a:t>
            </a:r>
          </a:p>
          <a:p>
            <a:pPr algn="ctr"/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Скрипаченко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Зинаида Викторовна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873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</a:t>
            </a:r>
            <a:r>
              <a:rPr lang="ru-RU" dirty="0" err="1" smtClean="0"/>
              <a:t>контакте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МБОУ </a:t>
            </a:r>
            <a:r>
              <a:rPr lang="ru-RU" dirty="0" err="1" smtClean="0"/>
              <a:t>Емельяновская</a:t>
            </a:r>
            <a:r>
              <a:rPr lang="ru-RU" dirty="0" smtClean="0"/>
              <a:t> СОШ №1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541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194996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Принятые нормы и правила</a:t>
            </a:r>
            <a:br>
              <a:rPr lang="ru-RU" sz="4400" dirty="0" smtClean="0"/>
            </a:br>
            <a:r>
              <a:rPr lang="ru-RU" sz="4400" dirty="0" smtClean="0"/>
              <a:t>для взрослых и детей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960" y="2924944"/>
            <a:ext cx="7543800" cy="267118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Доброжелательность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Вежливость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Сменная обувь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Верхняя одежда в гардеробе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Нет «чужих» детей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77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58952"/>
            <a:ext cx="7899216" cy="35661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3399"/>
                </a:solidFill>
              </a:rPr>
              <a:t>Заместитель </a:t>
            </a:r>
            <a:r>
              <a:rPr lang="ru-RU" sz="3200" dirty="0">
                <a:solidFill>
                  <a:srgbClr val="003399"/>
                </a:solidFill>
              </a:rPr>
              <a:t>директора  </a:t>
            </a:r>
            <a:r>
              <a:rPr lang="ru-RU" sz="3200" dirty="0" smtClean="0">
                <a:solidFill>
                  <a:srgbClr val="003399"/>
                </a:solidFill>
              </a:rPr>
              <a:t/>
            </a:r>
            <a:br>
              <a:rPr lang="ru-RU" sz="3200" dirty="0" smtClean="0">
                <a:solidFill>
                  <a:srgbClr val="003399"/>
                </a:solidFill>
              </a:rPr>
            </a:br>
            <a:r>
              <a:rPr lang="ru-RU" sz="3200" dirty="0" smtClean="0">
                <a:solidFill>
                  <a:srgbClr val="003399"/>
                </a:solidFill>
              </a:rPr>
              <a:t>по  воспитательной работе  </a:t>
            </a:r>
            <a:r>
              <a:rPr lang="ru-RU" sz="2800" dirty="0">
                <a:solidFill>
                  <a:srgbClr val="003399"/>
                </a:solidFill>
              </a:rPr>
              <a:t/>
            </a:r>
            <a:br>
              <a:rPr lang="ru-RU" sz="2800" dirty="0">
                <a:solidFill>
                  <a:srgbClr val="003399"/>
                </a:solidFill>
              </a:rPr>
            </a:br>
            <a:r>
              <a:rPr lang="ru-RU" sz="2800" dirty="0">
                <a:solidFill>
                  <a:srgbClr val="003399"/>
                </a:solidFill>
              </a:rPr>
              <a:t/>
            </a:r>
            <a:br>
              <a:rPr lang="ru-RU" sz="2800" dirty="0">
                <a:solidFill>
                  <a:srgbClr val="003399"/>
                </a:solidFill>
              </a:rPr>
            </a:br>
            <a:r>
              <a:rPr lang="ru-RU" sz="4800" dirty="0" smtClean="0">
                <a:solidFill>
                  <a:srgbClr val="003399"/>
                </a:solidFill>
              </a:rPr>
              <a:t>Иванова Юлия Николаевна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960" y="729179"/>
            <a:ext cx="7772400" cy="1500187"/>
          </a:xfrm>
        </p:spPr>
        <p:txBody>
          <a:bodyPr/>
          <a:lstStyle/>
          <a:p>
            <a:pPr lvl="0" algn="ctr"/>
            <a:r>
              <a:rPr lang="ru-RU" sz="3200" b="1" dirty="0">
                <a:solidFill>
                  <a:srgbClr val="4D4D4D"/>
                </a:solidFill>
              </a:rPr>
              <a:t>Управление образовательной организацией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59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58952"/>
            <a:ext cx="7899216" cy="35661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3399"/>
                </a:solidFill>
              </a:rPr>
              <a:t>Советник </a:t>
            </a:r>
            <a:r>
              <a:rPr lang="ru-RU" sz="3200" dirty="0">
                <a:solidFill>
                  <a:srgbClr val="003399"/>
                </a:solidFill>
              </a:rPr>
              <a:t>директора  </a:t>
            </a:r>
            <a:r>
              <a:rPr lang="ru-RU" sz="3200" dirty="0" smtClean="0">
                <a:solidFill>
                  <a:srgbClr val="003399"/>
                </a:solidFill>
              </a:rPr>
              <a:t/>
            </a:r>
            <a:br>
              <a:rPr lang="ru-RU" sz="3200" dirty="0" smtClean="0">
                <a:solidFill>
                  <a:srgbClr val="003399"/>
                </a:solidFill>
              </a:rPr>
            </a:br>
            <a:r>
              <a:rPr lang="ru-RU" sz="3200" dirty="0" smtClean="0">
                <a:solidFill>
                  <a:srgbClr val="003399"/>
                </a:solidFill>
              </a:rPr>
              <a:t>по  воспитанию </a:t>
            </a:r>
            <a:r>
              <a:rPr lang="ru-RU" sz="3200" dirty="0">
                <a:solidFill>
                  <a:srgbClr val="003399"/>
                </a:solidFill>
              </a:rPr>
              <a:t>и </a:t>
            </a:r>
            <a:r>
              <a:rPr lang="ru-RU" sz="3200" dirty="0" smtClean="0">
                <a:solidFill>
                  <a:srgbClr val="003399"/>
                </a:solidFill>
              </a:rPr>
              <a:t>взаимодействию </a:t>
            </a:r>
            <a:br>
              <a:rPr lang="ru-RU" sz="3200" dirty="0" smtClean="0">
                <a:solidFill>
                  <a:srgbClr val="003399"/>
                </a:solidFill>
              </a:rPr>
            </a:br>
            <a:r>
              <a:rPr lang="ru-RU" sz="3200" dirty="0" smtClean="0">
                <a:solidFill>
                  <a:srgbClr val="003399"/>
                </a:solidFill>
              </a:rPr>
              <a:t>с </a:t>
            </a:r>
            <a:r>
              <a:rPr lang="ru-RU" sz="3200" dirty="0">
                <a:solidFill>
                  <a:srgbClr val="003399"/>
                </a:solidFill>
              </a:rPr>
              <a:t>детскими общественными </a:t>
            </a:r>
            <a:r>
              <a:rPr lang="ru-RU" sz="3200" dirty="0" smtClean="0">
                <a:solidFill>
                  <a:srgbClr val="003399"/>
                </a:solidFill>
              </a:rPr>
              <a:t>объединениями  </a:t>
            </a:r>
            <a:r>
              <a:rPr lang="ru-RU" sz="2800" dirty="0">
                <a:solidFill>
                  <a:srgbClr val="003399"/>
                </a:solidFill>
              </a:rPr>
              <a:t/>
            </a:r>
            <a:br>
              <a:rPr lang="ru-RU" sz="2800" dirty="0">
                <a:solidFill>
                  <a:srgbClr val="003399"/>
                </a:solidFill>
              </a:rPr>
            </a:br>
            <a:r>
              <a:rPr lang="ru-RU" sz="2800" dirty="0">
                <a:solidFill>
                  <a:srgbClr val="003399"/>
                </a:solidFill>
              </a:rPr>
              <a:t/>
            </a:r>
            <a:br>
              <a:rPr lang="ru-RU" sz="2800" dirty="0">
                <a:solidFill>
                  <a:srgbClr val="003399"/>
                </a:solidFill>
              </a:rPr>
            </a:br>
            <a:r>
              <a:rPr lang="ru-RU" sz="4800" dirty="0" err="1" smtClean="0">
                <a:solidFill>
                  <a:srgbClr val="003399"/>
                </a:solidFill>
              </a:rPr>
              <a:t>Дергунова</a:t>
            </a:r>
            <a:r>
              <a:rPr lang="ru-RU" sz="4800" dirty="0" smtClean="0">
                <a:solidFill>
                  <a:srgbClr val="003399"/>
                </a:solidFill>
              </a:rPr>
              <a:t>  Наталья Сергеевна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960" y="729179"/>
            <a:ext cx="7772400" cy="1500187"/>
          </a:xfrm>
        </p:spPr>
        <p:txBody>
          <a:bodyPr/>
          <a:lstStyle/>
          <a:p>
            <a:pPr lvl="0" algn="ctr"/>
            <a:r>
              <a:rPr lang="ru-RU" sz="3200" b="1" dirty="0">
                <a:solidFill>
                  <a:srgbClr val="4D4D4D"/>
                </a:solidFill>
              </a:rPr>
              <a:t>Управление образовательной организацией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1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6"/>
          </a:xfrm>
        </p:spPr>
        <p:txBody>
          <a:bodyPr/>
          <a:lstStyle/>
          <a:p>
            <a:pPr algn="ctr"/>
            <a:r>
              <a:rPr lang="ru-RU" dirty="0" smtClean="0"/>
              <a:t>Правила приема в 1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16832"/>
            <a:ext cx="7543801" cy="4023360"/>
          </a:xfrm>
        </p:spPr>
        <p:txBody>
          <a:bodyPr/>
          <a:lstStyle/>
          <a:p>
            <a:r>
              <a:rPr lang="ru-RU" sz="2800" dirty="0"/>
              <a:t>Приказ Министерства </a:t>
            </a:r>
            <a:r>
              <a:rPr lang="ru-RU" sz="2800" dirty="0" smtClean="0"/>
              <a:t>просвещения  </a:t>
            </a:r>
            <a:r>
              <a:rPr lang="ru-RU" sz="2800" dirty="0"/>
              <a:t>Российской Федерации (</a:t>
            </a:r>
            <a:r>
              <a:rPr lang="ru-RU" sz="2800" dirty="0" err="1" smtClean="0"/>
              <a:t>Минпросвещения</a:t>
            </a:r>
            <a:r>
              <a:rPr lang="ru-RU" sz="2800" dirty="0" smtClean="0"/>
              <a:t> </a:t>
            </a:r>
            <a:r>
              <a:rPr lang="ru-RU" sz="2800" dirty="0"/>
              <a:t>России) от </a:t>
            </a:r>
            <a:r>
              <a:rPr lang="ru-RU" sz="2800" dirty="0" smtClean="0"/>
              <a:t>2 сентября 2020 </a:t>
            </a:r>
            <a:r>
              <a:rPr lang="ru-RU" sz="2800" dirty="0"/>
              <a:t>г. N </a:t>
            </a:r>
            <a:r>
              <a:rPr lang="ru-RU" sz="2800" dirty="0" smtClean="0"/>
              <a:t>45832 </a:t>
            </a:r>
            <a:r>
              <a:rPr lang="ru-RU" sz="2800" dirty="0"/>
              <a:t>г. Москва</a:t>
            </a:r>
          </a:p>
          <a:p>
            <a:pPr marL="0" indent="0">
              <a:buNone/>
            </a:pPr>
            <a:r>
              <a:rPr lang="ru-RU" sz="2800" b="1" dirty="0"/>
              <a:t>"Об утверждении Порядка приема </a:t>
            </a:r>
            <a:r>
              <a:rPr lang="ru-RU" sz="2800" b="1" dirty="0" smtClean="0"/>
              <a:t> </a:t>
            </a:r>
            <a:r>
              <a:rPr lang="ru-RU" sz="2800" b="1" dirty="0"/>
              <a:t>на обучение по образовательным программам начального общего, основного общего и среднего общего образования" </a:t>
            </a:r>
            <a:endParaRPr lang="uk-UA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60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6"/>
          </a:xfrm>
        </p:spPr>
        <p:txBody>
          <a:bodyPr/>
          <a:lstStyle/>
          <a:p>
            <a:pPr algn="ctr"/>
            <a:r>
              <a:rPr lang="ru-RU" dirty="0" smtClean="0"/>
              <a:t>Правила приема в 1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16832"/>
            <a:ext cx="7543801" cy="4023360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1CADE4"/>
              </a:buClr>
              <a:buNone/>
            </a:pP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 </a:t>
            </a:r>
            <a:r>
              <a:rPr lang="ru-RU" b="1" dirty="0"/>
              <a:t>Порядок</a:t>
            </a:r>
            <a:r>
              <a:rPr lang="ru-RU" dirty="0"/>
              <a:t> приема на обучение по образовательным программам начального общего, основного общего и среднего общего образования (далее - Порядок) </a:t>
            </a:r>
            <a:r>
              <a:rPr lang="ru-RU" b="1" dirty="0"/>
              <a:t>регламентирует правила приема граждан Российской Федерации на обучение по образовательным программам начального общего, основного общего и среднего общего образования в организации, осуществляющие образовательную деятельность </a:t>
            </a:r>
            <a:r>
              <a:rPr lang="ru-RU" dirty="0"/>
              <a:t>(далее соответственно - основные общеобразовательные программы, общеобразовательные организации).</a:t>
            </a:r>
            <a:endParaRPr lang="ru-RU" sz="2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1CADE4"/>
              </a:buClr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</a:t>
            </a:r>
            <a:r>
              <a:rPr lang="ru-RU" b="1" dirty="0"/>
              <a:t>Правила приема </a:t>
            </a:r>
            <a:r>
              <a:rPr lang="ru-RU" dirty="0"/>
              <a:t>на обучение по основным общеобразовательным программам </a:t>
            </a:r>
            <a:r>
              <a:rPr lang="ru-RU" b="1" dirty="0"/>
              <a:t>должны обеспечивать прием всех граждан, которые имеют право на получение общего образования соответствующего </a:t>
            </a:r>
            <a:r>
              <a:rPr lang="ru-RU" b="1" dirty="0" smtClean="0"/>
              <a:t>уровня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62216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6"/>
          </a:xfrm>
        </p:spPr>
        <p:txBody>
          <a:bodyPr/>
          <a:lstStyle/>
          <a:p>
            <a:pPr algn="ctr"/>
            <a:r>
              <a:rPr lang="ru-RU" dirty="0" smtClean="0"/>
              <a:t>Правила приема в 1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16832"/>
            <a:ext cx="7543801" cy="4023360"/>
          </a:xfrm>
        </p:spPr>
        <p:txBody>
          <a:bodyPr>
            <a:normAutofit/>
          </a:bodyPr>
          <a:lstStyle/>
          <a:p>
            <a:r>
              <a:rPr lang="ru-RU" b="1" dirty="0"/>
              <a:t>Правила приема в </a:t>
            </a:r>
            <a:r>
              <a:rPr lang="ru-RU" dirty="0"/>
              <a:t>государственные образовательные организации субъектов Российской Федерации и </a:t>
            </a:r>
            <a:r>
              <a:rPr lang="ru-RU" b="1" dirty="0"/>
              <a:t>муниципальные образовательные организации на обучение по основным общеобразовательным программам </a:t>
            </a:r>
            <a:r>
              <a:rPr lang="ru-RU" dirty="0"/>
              <a:t>должны обеспечивать также прием в образовательную организацию </a:t>
            </a:r>
            <a:r>
              <a:rPr lang="ru-RU" b="1" dirty="0"/>
              <a:t>граждан, имеющих право на получение общего образования соответствующего уровня и проживающих на закрепленной </a:t>
            </a:r>
            <a:r>
              <a:rPr lang="ru-RU" b="1" dirty="0" smtClean="0"/>
              <a:t>территории</a:t>
            </a:r>
          </a:p>
          <a:p>
            <a:r>
              <a:rPr lang="ru-RU" b="1" dirty="0"/>
              <a:t>Закрепление муниципальных образовательных организаций за конкретными территориями </a:t>
            </a:r>
            <a:r>
              <a:rPr lang="ru-RU" dirty="0"/>
              <a:t>муниципального района, городского округа </a:t>
            </a:r>
            <a:r>
              <a:rPr lang="ru-RU" b="1" dirty="0"/>
              <a:t>осуществляется органами местного самоуправления </a:t>
            </a:r>
            <a:r>
              <a:rPr lang="ru-RU" dirty="0"/>
              <a:t>муниципальных районов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833719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2158</TotalTime>
  <Words>2756</Words>
  <Application>Microsoft Office PowerPoint</Application>
  <PresentationFormat>Экран (4:3)</PresentationFormat>
  <Paragraphs>162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Constantia</vt:lpstr>
      <vt:lpstr>Leelawadee</vt:lpstr>
      <vt:lpstr>Times New Roman</vt:lpstr>
      <vt:lpstr>Ретро</vt:lpstr>
      <vt:lpstr>ПРИЕМ В 1 КЛАСС Если ты есть –  стремись быть первым!</vt:lpstr>
      <vt:lpstr>   ЛИЦЕНЗИЯ № 8789-л    от 29 апреля  2016г.  на осуществление образовательной деятельности  </vt:lpstr>
      <vt:lpstr>Заместители директора   по учебно-воспитательной работе   Куприянова Елена Павловна Лапшина Лидия Николаевна</vt:lpstr>
      <vt:lpstr>Заместитель директора   по  дополнительному образованию    Мельчукова Наталья Петровна</vt:lpstr>
      <vt:lpstr>Заместитель директора   по  воспитательной работе    Иванова Юлия Николаевна</vt:lpstr>
      <vt:lpstr>Советник директора   по  воспитанию и взаимодействию  с детскими общественными объединениями    Дергунова  Наталья Сергеевна</vt:lpstr>
      <vt:lpstr>Правила приема в 1 класс</vt:lpstr>
      <vt:lpstr>Правила приема в 1 класс</vt:lpstr>
      <vt:lpstr>Правила приема в 1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приема в 1 класс</vt:lpstr>
      <vt:lpstr>Правила приема в 1 класс</vt:lpstr>
      <vt:lpstr>Правила приема в 1 класс</vt:lpstr>
      <vt:lpstr>Правила приема в 1 класс</vt:lpstr>
      <vt:lpstr>Правила приема в 1 класс</vt:lpstr>
      <vt:lpstr>Правила приема в 1 класс</vt:lpstr>
      <vt:lpstr>Правила приема в 1 класс</vt:lpstr>
      <vt:lpstr>Правила приема в 1 класс</vt:lpstr>
      <vt:lpstr>Правила приема в 1 класс</vt:lpstr>
      <vt:lpstr>Правила приема в 1 класс</vt:lpstr>
      <vt:lpstr>Правила приема в 1 класс</vt:lpstr>
      <vt:lpstr>Правила приема в 1 класс</vt:lpstr>
      <vt:lpstr>В заявлении о приеме на обучение родителем (законным представителем) ребенка указываются следующие сведения:</vt:lpstr>
      <vt:lpstr>В заявлении о приеме на обучение родителем (законным представителем) ребенка указываются следующие сведения:</vt:lpstr>
      <vt:lpstr>В заявлении о приеме на обучение родителем (законным представителем) ребенка указываются следующие сведения:</vt:lpstr>
      <vt:lpstr>Для приема родитель(и) (законный(ые) представитель(и) ребенка  представляют следующие документы:</vt:lpstr>
      <vt:lpstr>Для приема родитель(и) (законный(ые) представитель(и) ребенка  представляют следующие документы:</vt:lpstr>
      <vt:lpstr>Правила приема в 1 класс</vt:lpstr>
      <vt:lpstr>Правила приема в 1 класс</vt:lpstr>
      <vt:lpstr>Правила приема в 1 класс</vt:lpstr>
      <vt:lpstr>Правила приема в 1 класс</vt:lpstr>
      <vt:lpstr>  График приема документов  </vt:lpstr>
      <vt:lpstr>Правила приема в 1 класс</vt:lpstr>
      <vt:lpstr>Правила приема в 1 класс</vt:lpstr>
      <vt:lpstr>Федеральный закон  от 29 декабря 2012 г. № 273 – ФЗ «Об образовании в Российской Федерации»</vt:lpstr>
      <vt:lpstr>Учебно-методические комплекты  начального общего образования</vt:lpstr>
      <vt:lpstr>Планируемые педагоги  для набора  первых классов 2024-2025 учебного года</vt:lpstr>
      <vt:lpstr>вконтакте МБОУ Емельяновская СОШ №1</vt:lpstr>
      <vt:lpstr>Принятые нормы и правила для взрослых и детей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ЕМЕЛЬЯНОВСКАЯ СРЕДНЯЯ ОБЩЕОБРАЗОВАТЕЛЬНАЯ ШКОЛА №1</dc:title>
  <dc:creator>директор</dc:creator>
  <cp:lastModifiedBy>Директор</cp:lastModifiedBy>
  <cp:revision>95</cp:revision>
  <cp:lastPrinted>2018-01-20T02:37:12Z</cp:lastPrinted>
  <dcterms:created xsi:type="dcterms:W3CDTF">2013-01-24T01:39:34Z</dcterms:created>
  <dcterms:modified xsi:type="dcterms:W3CDTF">2024-03-09T05:50:18Z</dcterms:modified>
</cp:coreProperties>
</file>